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8" r:id="rId2"/>
    <p:sldId id="394" r:id="rId3"/>
    <p:sldId id="401" r:id="rId4"/>
    <p:sldId id="402" r:id="rId5"/>
    <p:sldId id="274" r:id="rId6"/>
    <p:sldId id="260" r:id="rId7"/>
    <p:sldId id="304" r:id="rId8"/>
    <p:sldId id="303" r:id="rId9"/>
    <p:sldId id="275" r:id="rId10"/>
    <p:sldId id="276" r:id="rId11"/>
    <p:sldId id="398" r:id="rId12"/>
    <p:sldId id="403" r:id="rId13"/>
    <p:sldId id="404" r:id="rId14"/>
    <p:sldId id="397" r:id="rId15"/>
    <p:sldId id="305" r:id="rId16"/>
    <p:sldId id="306" r:id="rId17"/>
    <p:sldId id="307" r:id="rId18"/>
    <p:sldId id="308" r:id="rId19"/>
    <p:sldId id="281" r:id="rId20"/>
    <p:sldId id="282" r:id="rId21"/>
    <p:sldId id="283" r:id="rId22"/>
    <p:sldId id="372" r:id="rId23"/>
    <p:sldId id="284" r:id="rId24"/>
    <p:sldId id="311" r:id="rId25"/>
    <p:sldId id="286" r:id="rId26"/>
    <p:sldId id="285" r:id="rId27"/>
    <p:sldId id="296" r:id="rId28"/>
    <p:sldId id="309" r:id="rId29"/>
    <p:sldId id="290" r:id="rId30"/>
    <p:sldId id="289" r:id="rId31"/>
    <p:sldId id="337" r:id="rId32"/>
    <p:sldId id="295" r:id="rId33"/>
    <p:sldId id="297" r:id="rId34"/>
    <p:sldId id="323" r:id="rId35"/>
    <p:sldId id="291" r:id="rId36"/>
    <p:sldId id="292" r:id="rId37"/>
    <p:sldId id="298" r:id="rId38"/>
    <p:sldId id="299" r:id="rId39"/>
    <p:sldId id="314" r:id="rId40"/>
    <p:sldId id="386" r:id="rId41"/>
    <p:sldId id="301" r:id="rId42"/>
  </p:sldIdLst>
  <p:sldSz cx="9144000" cy="5143500" type="screen16x9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9"/>
    <a:srgbClr val="0000FF"/>
    <a:srgbClr val="CFA3FB"/>
    <a:srgbClr val="C379FB"/>
    <a:srgbClr val="B962FA"/>
    <a:srgbClr val="006600"/>
    <a:srgbClr val="FDB3FF"/>
    <a:srgbClr val="F785F7"/>
    <a:srgbClr val="FFFF66"/>
    <a:srgbClr val="D6009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388" autoAdjust="0"/>
    <p:restoredTop sz="94240" autoAdjust="0"/>
  </p:normalViewPr>
  <p:slideViewPr>
    <p:cSldViewPr>
      <p:cViewPr>
        <p:scale>
          <a:sx n="100" d="100"/>
          <a:sy n="100" d="100"/>
        </p:scale>
        <p:origin x="-150" y="-63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EB47EF-EFBB-4DC9-9658-F97E5F1F70F3}" type="datetimeFigureOut">
              <a:rPr lang="th-TH" smtClean="0"/>
              <a:pPr/>
              <a:t>28/09/66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CEA765-8C05-4560-8DD9-1507752D8EF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406749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EA765-8C05-4560-8DD9-1507752D8EF8}" type="slidenum">
              <a:rPr lang="th-TH" smtClean="0"/>
              <a:pPr/>
              <a:t>1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EA765-8C05-4560-8DD9-1507752D8EF8}" type="slidenum">
              <a:rPr lang="th-TH" smtClean="0"/>
              <a:pPr/>
              <a:t>11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EA765-8C05-4560-8DD9-1507752D8EF8}" type="slidenum">
              <a:rPr lang="th-TH" smtClean="0"/>
              <a:pPr/>
              <a:t>12</a:t>
            </a:fld>
            <a:endParaRPr lang="th-T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EA765-8C05-4560-8DD9-1507752D8EF8}" type="slidenum">
              <a:rPr lang="th-TH" smtClean="0"/>
              <a:pPr/>
              <a:t>13</a:t>
            </a:fld>
            <a:endParaRPr lang="th-TH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EA765-8C05-4560-8DD9-1507752D8EF8}" type="slidenum">
              <a:rPr lang="th-TH" smtClean="0"/>
              <a:pPr/>
              <a:t>26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2C270-C377-4BE8-8E5A-28F3AB9DDE1E}" type="datetimeFigureOut">
              <a:rPr lang="th-TH"/>
              <a:pPr>
                <a:defRPr/>
              </a:pPr>
              <a:t>28/09/66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409C5-C0E4-453B-902D-7934D1C1525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506727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010F3-7CC0-4109-898F-6AC73A5ECB57}" type="datetimeFigureOut">
              <a:rPr lang="th-TH"/>
              <a:pPr>
                <a:defRPr/>
              </a:pPr>
              <a:t>28/09/66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91857-E7E8-4EC2-9D69-886AF80789F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82089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36BEA-948B-435C-9F46-A67D4FBC9079}" type="datetimeFigureOut">
              <a:rPr lang="th-TH"/>
              <a:pPr>
                <a:defRPr/>
              </a:pPr>
              <a:t>28/09/66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56CA5-7A9E-4BBF-ABAA-3BDAEA9BBB6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175541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D2A40-B4BC-43C1-8A60-85815BEFA26A}" type="datetimeFigureOut">
              <a:rPr lang="th-TH"/>
              <a:pPr>
                <a:defRPr/>
              </a:pPr>
              <a:t>28/09/66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F05B-44C0-45B4-B9CD-509348DD38C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180703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6EE1C-A7EF-46B1-BEED-C0DD3D9E5575}" type="datetimeFigureOut">
              <a:rPr lang="th-TH"/>
              <a:pPr>
                <a:defRPr/>
              </a:pPr>
              <a:t>28/09/66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27537-6466-4711-A354-4FB11549130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52650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2E8D3-1CAF-4D6C-89E3-A071679BA0F3}" type="datetimeFigureOut">
              <a:rPr lang="th-TH"/>
              <a:pPr>
                <a:defRPr/>
              </a:pPr>
              <a:t>28/09/66</a:t>
            </a:fld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CD443-1598-4707-987F-AA45286D9D0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587463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8891E-4676-48A8-A712-ECC7C7F73446}" type="datetimeFigureOut">
              <a:rPr lang="th-TH"/>
              <a:pPr>
                <a:defRPr/>
              </a:pPr>
              <a:t>28/09/66</a:t>
            </a:fld>
            <a:endParaRPr lang="th-TH"/>
          </a:p>
        </p:txBody>
      </p:sp>
      <p:sp>
        <p:nvSpPr>
          <p:cNvPr id="8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EE22F-70DA-4274-B08F-02E85E9857D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197176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E01B5-1C7E-4A81-A55F-6831BC1AD7D9}" type="datetimeFigureOut">
              <a:rPr lang="th-TH"/>
              <a:pPr>
                <a:defRPr/>
              </a:pPr>
              <a:t>28/09/66</a:t>
            </a:fld>
            <a:endParaRPr lang="th-TH"/>
          </a:p>
        </p:txBody>
      </p:sp>
      <p:sp>
        <p:nvSpPr>
          <p:cNvPr id="4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6F854-F5A3-4C49-874B-923314BE4C5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033458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F6E0C-ED54-4932-AF4B-71284254E771}" type="datetimeFigureOut">
              <a:rPr lang="th-TH"/>
              <a:pPr>
                <a:defRPr/>
              </a:pPr>
              <a:t>28/09/66</a:t>
            </a:fld>
            <a:endParaRPr lang="th-TH"/>
          </a:p>
        </p:txBody>
      </p:sp>
      <p:sp>
        <p:nvSpPr>
          <p:cNvPr id="3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48BE7-8B6F-41B1-A9CB-99185EB2BF7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542377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243F-33CC-4C6B-B60B-5A3CA9C31A7B}" type="datetimeFigureOut">
              <a:rPr lang="th-TH"/>
              <a:pPr>
                <a:defRPr/>
              </a:pPr>
              <a:t>28/09/66</a:t>
            </a:fld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77B77-0B65-4AB3-952C-DF9E86205C7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354661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570E7-7D9E-44E2-9049-C7A6C727352B}" type="datetimeFigureOut">
              <a:rPr lang="th-TH"/>
              <a:pPr>
                <a:defRPr/>
              </a:pPr>
              <a:t>28/09/66</a:t>
            </a:fld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162CE-B13F-47F0-9739-CCB772BA1DA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12571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แทน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1027" name="ตัวแทน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7473C7-9631-4FDC-8ABF-2B5EF8F47547}" type="datetimeFigureOut">
              <a:rPr lang="th-TH"/>
              <a:pPr>
                <a:defRPr/>
              </a:pPr>
              <a:t>28/09/66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44BE09D-8A7E-4BAF-8E8B-D0C387E61D9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3%20%20&#3588;&#3623;&#3634;&#3617;&#3585;&#3657;&#3634;&#3623;&#3627;&#3609;&#3657;&#3634;&#3591;&#3610;&#3621;&#3591;&#3607;&#3640;&#3609;%20&#3591;&#3610;&#3588;&#3656;&#3634;&#3648;&#3626;&#3639;&#3656;&#3629;&#3617;&#3605;&#3619;&#3634;&#3604;&#3611;&#3637;66.pdf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hyperlink" Target="4%20%20&#3629;&#3629;&#3585;&#3651;&#3610;&#3629;&#3609;&#3640;&#3597;&#3634;&#3605;%20%20-%20&#3649;&#3612;&#3609;&#3652;&#3607;&#3618;.pdf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hyperlink" Target="6%20%20&#3619;&#3634;&#3618;&#3591;&#3634;&#3609;&#3612;&#3657;&#3634;&#3629;&#3657;&#3629;&#3617;%20&#3585;&#3618;.2566(&#3611;&#3619;&#3632;&#3585;&#3633;&#3609;&#3626;&#3640;&#3586;&#3616;&#3634;&#3614;).pdf" TargetMode="External"/><Relationship Id="rId4" Type="http://schemas.openxmlformats.org/officeDocument/2006/relationships/hyperlink" Target="5%20%20Home%20Ward%20%20&#3614;&#3588;&#3619;..pdf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hyperlink" Target="7%20%20M%20Fund.pdf" TargetMode="External"/><Relationship Id="rId4" Type="http://schemas.openxmlformats.org/officeDocument/2006/relationships/hyperlink" Target="8%20%20I%20Claim.pd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hyperlink" Target="&#3586;&#3638;&#3657;&#3609;&#3592;&#3629;%20%201%20%20%20&#3619;&#3634;&#3618;&#3591;&#3634;&#3609;&#3588;&#3623;&#3634;&#3617;&#3585;&#3657;&#3634;&#3623;&#3627;&#3609;&#3657;&#3634;&#3585;&#3634;&#3619;&#3605;&#3636;&#3604;&#3605;&#3633;&#3657;&#3591;&#3619;&#3632;&#3610;&#3610;&#3652;&#3615;&#3615;&#3657;&#3634;.pdf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hyperlink" Target="9%20%20&#3619;&#3634;&#3618;&#3585;&#3634;&#3619;&#3626;&#3635;&#3619;&#3629;&#3591;&#3618;&#3634;&#3594;&#3640;&#3604;.pdf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1%20%20&#3619;&#3634;&#3618;&#3591;&#3634;&#3609;&#3585;&#3634;&#3619;&#3611;&#3619;&#3632;&#3594;&#3640;&#3617;%20%20&#3588;&#3611;&#3626;&#3592;.%208-2566%20%20(%20&#3614;&#3620;.%2031-8-66)%20(2).pdf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รูปภาพ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225" y="1922463"/>
            <a:ext cx="1984375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รูปภาพ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2938" y="2709863"/>
            <a:ext cx="114617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รูปภาพ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2312988"/>
            <a:ext cx="1500188" cy="137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สี่เหลี่ยมผืนผ้า 16"/>
          <p:cNvSpPr/>
          <p:nvPr/>
        </p:nvSpPr>
        <p:spPr>
          <a:xfrm>
            <a:off x="-4763" y="3640138"/>
            <a:ext cx="9144001" cy="91598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-15876" y="4227512"/>
            <a:ext cx="9159876" cy="915988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5" name="แผนผังลําดับงาน: การดำเนินการด้วยตนเอง 4"/>
          <p:cNvSpPr/>
          <p:nvPr/>
        </p:nvSpPr>
        <p:spPr>
          <a:xfrm rot="5400000">
            <a:off x="3408879" y="-3126185"/>
            <a:ext cx="2139702" cy="8454422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6" name="แผนผังลําดับงาน: การดำเนินการด้วยตนเอง 5"/>
          <p:cNvSpPr/>
          <p:nvPr/>
        </p:nvSpPr>
        <p:spPr>
          <a:xfrm rot="5400000">
            <a:off x="3995936" y="-3116882"/>
            <a:ext cx="1296144" cy="7920880"/>
          </a:xfrm>
          <a:prstGeom prst="flowChartManualOperation">
            <a:avLst/>
          </a:prstGeom>
          <a:solidFill>
            <a:srgbClr val="00743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2" name="Picture 2" descr="ผลการค้นหารูปภาพสำหรับ กระทรวงการสาธารณสุข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669" y="214296"/>
            <a:ext cx="1224865" cy="118986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สี่เหลี่ยมผืนผ้า 6"/>
          <p:cNvSpPr/>
          <p:nvPr/>
        </p:nvSpPr>
        <p:spPr>
          <a:xfrm>
            <a:off x="285720" y="339725"/>
            <a:ext cx="8329643" cy="12001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การประชุม</a:t>
            </a:r>
            <a:r>
              <a:rPr lang="th-TH" sz="32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คณะกรรมการประสานงานสาธารณสุขระดับจังหวัด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(</a:t>
            </a:r>
            <a:r>
              <a:rPr lang="th-TH" sz="3200" b="1" dirty="0" err="1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คป</a:t>
            </a:r>
            <a:r>
              <a:rPr lang="th-TH" sz="32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สจ.</a:t>
            </a:r>
            <a:r>
              <a:rPr lang="th-TH" sz="3200" b="1" dirty="0" smtClean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ตราด)</a:t>
            </a:r>
            <a:endParaRPr lang="th-TH" sz="3200" b="1" dirty="0">
              <a:ln w="11430"/>
              <a:solidFill>
                <a:srgbClr val="FF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11" name="สี่เหลี่ยมผืนผ้ามุมมน 10"/>
          <p:cNvSpPr/>
          <p:nvPr/>
        </p:nvSpPr>
        <p:spPr>
          <a:xfrm rot="3377851">
            <a:off x="6826390" y="2174589"/>
            <a:ext cx="1230667" cy="1269391"/>
          </a:xfrm>
          <a:prstGeom prst="roundRect">
            <a:avLst/>
          </a:prstGeom>
          <a:solidFill>
            <a:schemeClr val="bg1"/>
          </a:solidFill>
          <a:ln>
            <a:solidFill>
              <a:srgbClr val="007434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6764361" y="2376488"/>
            <a:ext cx="1165225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5400" b="1" dirty="0">
                <a:solidFill>
                  <a:srgbClr val="007434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ครั้งที่</a:t>
            </a:r>
            <a:endParaRPr lang="th-TH" sz="5400" dirty="0">
              <a:solidFill>
                <a:srgbClr val="007434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7929586" y="2428874"/>
            <a:ext cx="928694" cy="857256"/>
          </a:xfrm>
          <a:prstGeom prst="ellipse">
            <a:avLst/>
          </a:prstGeom>
          <a:solidFill>
            <a:srgbClr val="007434"/>
          </a:solidFill>
          <a:ln w="762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50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th-TH" sz="5000" b="1" dirty="0">
              <a:solidFill>
                <a:srgbClr val="FF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27038" y="3633788"/>
            <a:ext cx="8259762" cy="7080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cap="all" dirty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วันที่ </a:t>
            </a:r>
            <a:r>
              <a:rPr lang="th-TH" sz="4000" b="1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29 กันยายน </a:t>
            </a:r>
            <a:r>
              <a:rPr lang="th-TH" sz="4000" b="1" cap="all" dirty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2566</a:t>
            </a:r>
          </a:p>
        </p:txBody>
      </p:sp>
      <p:sp>
        <p:nvSpPr>
          <p:cNvPr id="15" name="TextBox 10"/>
          <p:cNvSpPr txBox="1"/>
          <p:nvPr/>
        </p:nvSpPr>
        <p:spPr>
          <a:xfrm>
            <a:off x="0" y="4333828"/>
            <a:ext cx="9144000" cy="64633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3600" b="1" dirty="0">
                <a:solidFill>
                  <a:srgbClr val="FF66FF"/>
                </a:solidFill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ณ  ห้อง</a:t>
            </a:r>
            <a:r>
              <a:rPr lang="th-TH" sz="3600" b="1" dirty="0" smtClean="0">
                <a:solidFill>
                  <a:srgbClr val="FF66FF"/>
                </a:solidFill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ประชุมพลอยแดงค่าล้ำ สำนักงานสาธารณสุขจังหวัดตราด</a:t>
            </a:r>
            <a:endParaRPr lang="th-TH" sz="4000" b="1" dirty="0">
              <a:solidFill>
                <a:srgbClr val="FF66FF"/>
              </a:solidFill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286380" y="1185863"/>
            <a:ext cx="33591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ปี </a:t>
            </a:r>
            <a:r>
              <a:rPr lang="th-TH" sz="4000" b="1" dirty="0" err="1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พศ.</a:t>
            </a:r>
            <a:r>
              <a:rPr lang="th-TH" sz="4800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 2566</a:t>
            </a:r>
            <a:endParaRPr lang="th-TH" sz="7200" b="1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2073" name="AutoShape 8" descr="ผลการค้นหารูปภาพสำหรับ cartoon tree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cs typeface="Cordia New" pitchFamily="34" charset="-34"/>
            </a:endParaRPr>
          </a:p>
        </p:txBody>
      </p:sp>
      <p:sp>
        <p:nvSpPr>
          <p:cNvPr id="2074" name="AutoShape 10" descr="ผลการค้นหารูปภาพสำหรับ tree cartoon no background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cs typeface="Cordia New" pitchFamily="34" charset="-34"/>
            </a:endParaRPr>
          </a:p>
        </p:txBody>
      </p:sp>
      <p:sp>
        <p:nvSpPr>
          <p:cNvPr id="3" name="AutoShape 2" descr="Napnutriscience - การพาณิชย์และอุตสาหกรรม - กรุงเทพมหานคร - รีวิว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Let's fight corona - covid19 - About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8" name="Picture 6" descr="Illustration fight covid-19 corona virus. cure corona virus ...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1271" y="2073598"/>
            <a:ext cx="3324945" cy="15601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175800" y="74055"/>
            <a:ext cx="8229600" cy="64633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๓ เรื่อง สืบเนื่องมาจากการประชุมครั้งที่ 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๘/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๒๕๖๖</a:t>
            </a:r>
            <a:endParaRPr lang="th-TH" sz="36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714348" y="1428742"/>
            <a:ext cx="7344816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3.1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ความก้าวหน้าการใช้จ่ายงบประมาณ  ประจำปีงบประมาณ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2566</a:t>
            </a: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500694" y="1857370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2)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สี่เหลี่ยมผืนผ้า 10">
            <a:hlinkClick r:id="rId3" action="ppaction://hlinkfile"/>
          </p:cNvPr>
          <p:cNvSpPr/>
          <p:nvPr/>
        </p:nvSpPr>
        <p:spPr>
          <a:xfrm>
            <a:off x="5500694" y="3214692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3)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714348" y="3786196"/>
            <a:ext cx="721523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3.</a:t>
            </a: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</a:t>
            </a:r>
            <a:r>
              <a:rPr lang="en-US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สรุปการออกใบอนุญาตฯ</a:t>
            </a:r>
            <a:r>
              <a:rPr lang="th-TH" dirty="0" smtClean="0"/>
              <a:t>  </a:t>
            </a:r>
            <a:r>
              <a:rPr lang="th-TH" dirty="0" smtClean="0">
                <a:solidFill>
                  <a:srgbClr val="040404"/>
                </a:solidFill>
              </a:rPr>
              <a:t>(แผนไทย)</a:t>
            </a:r>
            <a:r>
              <a:rPr lang="th-TH" b="1" dirty="0" smtClean="0">
                <a:solidFill>
                  <a:srgbClr val="040404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   </a:t>
            </a:r>
            <a:endParaRPr lang="th-TH" b="1" dirty="0">
              <a:solidFill>
                <a:srgbClr val="040404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714348" y="2357436"/>
            <a:ext cx="7358114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3.2 </a:t>
            </a:r>
            <a:r>
              <a:rPr lang="th-TH" b="1" dirty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ความก้าวหน้าการจัดซื้อ – จัด</a:t>
            </a:r>
            <a:r>
              <a:rPr lang="th-TH" b="1" dirty="0" smtClean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จ้าง  จังหวัดตราด ปีงบประมาณ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2566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       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3.2.1</a:t>
            </a:r>
            <a:r>
              <a:rPr lang="th-TH" b="1" dirty="0" smtClean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  <a:r>
              <a:rPr lang="th-TH" b="1" dirty="0" smtClean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งบ</a:t>
            </a:r>
            <a:r>
              <a:rPr lang="th-TH" b="1" dirty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ลงทุน </a:t>
            </a:r>
            <a:r>
              <a:rPr lang="th-TH" b="1" dirty="0" smtClean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- งบเสื่อม  ปีงบประมาณ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2566</a:t>
            </a:r>
            <a:r>
              <a:rPr lang="th-TH" b="1" dirty="0" smtClean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	</a:t>
            </a:r>
            <a:endParaRPr lang="th-TH" b="1" dirty="0">
              <a:solidFill>
                <a:srgbClr val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4" name="สี่เหลี่ยมผืนผ้า 13">
            <a:hlinkClick r:id="rId4" action="ppaction://hlinkfile"/>
          </p:cNvPr>
          <p:cNvSpPr/>
          <p:nvPr/>
        </p:nvSpPr>
        <p:spPr>
          <a:xfrm>
            <a:off x="5500694" y="4162436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4)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รูปภาพ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175800" y="74055"/>
            <a:ext cx="8229600" cy="64633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๓ เรื่อง สืบเนื่องมาจากการประชุมครั้งที่ 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๘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/</a:t>
            </a:r>
            <a:r>
              <a:rPr lang="th-TH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๒๕๖๖</a:t>
            </a:r>
            <a:endParaRPr lang="th-TH" sz="36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785786" y="1428742"/>
            <a:ext cx="721523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3.4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ความก้าวหน้า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ระบบ </a:t>
            </a:r>
            <a:r>
              <a:rPr lang="th-TH" b="1" dirty="0" err="1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Home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W</a:t>
            </a: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a</a:t>
            </a:r>
            <a:r>
              <a:rPr lang="th-TH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rd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</a:t>
            </a:r>
            <a:r>
              <a:rPr lang="th-TH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b="1" dirty="0" err="1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พคร.</a:t>
            </a:r>
            <a:r>
              <a:rPr lang="th-TH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)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 	</a:t>
            </a:r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9" name="สี่เหลี่ยมผืนผ้า 18">
            <a:hlinkClick r:id="rId4" action="ppaction://hlinkfile"/>
          </p:cNvPr>
          <p:cNvSpPr/>
          <p:nvPr/>
        </p:nvSpPr>
        <p:spPr>
          <a:xfrm>
            <a:off x="5715008" y="1428742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5)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785786" y="2243135"/>
            <a:ext cx="7215238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3.5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การดำเนินงานสิทธิประโยชน์ ผ้าอ้อมผู้ใหญ่ / แผ่นรองซับการขับถ่าย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(งานประกัน)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" name="สี่เหลี่ยมผืนผ้า 7">
            <a:hlinkClick r:id="rId5" action="ppaction://hlinkfile"/>
          </p:cNvPr>
          <p:cNvSpPr/>
          <p:nvPr/>
        </p:nvSpPr>
        <p:spPr>
          <a:xfrm>
            <a:off x="5643570" y="2671763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6)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รูปภาพ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175800" y="74055"/>
            <a:ext cx="8229600" cy="64633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๓ เรื่อง สืบเนื่องมาจากการประชุมครั้งที่ 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๘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/</a:t>
            </a:r>
            <a:r>
              <a:rPr lang="th-TH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๒๕๖๖</a:t>
            </a:r>
            <a:endParaRPr lang="th-TH" sz="36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857224" y="2928940"/>
            <a:ext cx="7500990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3.7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ติดตามการดำเนินงานเรียกเก็บค่ารักษาพยาบาล ประกันชีวิต 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I Claim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)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9" name="สี่เหลี่ยมผืนผ้า 18">
            <a:hlinkClick r:id="rId4" action="ppaction://hlinkfile"/>
          </p:cNvPr>
          <p:cNvSpPr/>
          <p:nvPr/>
        </p:nvSpPr>
        <p:spPr>
          <a:xfrm>
            <a:off x="5643570" y="3357568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8)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857224" y="1571618"/>
            <a:ext cx="7500990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3.6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ติดตามการดำเนินงานเรียกเก็บค่าบริการทางการแพทย์ </a:t>
            </a:r>
            <a:endParaRPr lang="th-TH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</a:t>
            </a:r>
            <a:r>
              <a:rPr lang="th-TH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มูลนิธิด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รีมลอป</a:t>
            </a:r>
            <a:r>
              <a:rPr lang="th-TH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เม้นท์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(</a:t>
            </a: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M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– </a:t>
            </a: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Fund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)</a:t>
            </a:r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สี่เหลี่ยมผืนผ้า 10">
            <a:hlinkClick r:id="rId5" action="ppaction://hlinkfile"/>
          </p:cNvPr>
          <p:cNvSpPr/>
          <p:nvPr/>
        </p:nvSpPr>
        <p:spPr>
          <a:xfrm>
            <a:off x="5715008" y="1928808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7)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รูปภาพ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175800" y="74055"/>
            <a:ext cx="8229600" cy="64633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๓ เรื่อง สืบเนื่องมาจากการประชุมครั้งที่ 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๘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/</a:t>
            </a:r>
            <a:r>
              <a:rPr lang="th-TH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๒๕๖๖</a:t>
            </a:r>
            <a:endParaRPr lang="th-TH" sz="36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714348" y="1115317"/>
            <a:ext cx="7500990" cy="138499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3.8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ติดตาม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การปรับบัญชีอัตราค่าบริการทางการแพทย์ในการเรียกเก็บค่ารักษาพยาบาล ตามประกาศกระทรวงสาธารณสุข  ตามอัตราค่าบริการสาธารณสุขของหน่วยบริการสังกัดกระทรวงสาธารณสุข พ.ศ.2562</a:t>
            </a: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ดังนี้</a:t>
            </a:r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714348" y="2714626"/>
            <a:ext cx="7500990" cy="1815882"/>
          </a:xfrm>
          <a:prstGeom prst="rect">
            <a:avLst/>
          </a:prstGeom>
          <a:solidFill>
            <a:srgbClr val="FFFF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dirty="0" smtClean="0">
                <a:solidFill>
                  <a:schemeClr val="tx1"/>
                </a:solidFill>
              </a:rPr>
              <a:t> </a:t>
            </a:r>
            <a:r>
              <a:rPr lang="th-TH" dirty="0" smtClean="0">
                <a:solidFill>
                  <a:schemeClr val="tx1"/>
                </a:solidFill>
              </a:rPr>
              <a:t>        รพ.ตราด</a:t>
            </a:r>
            <a:r>
              <a:rPr lang="th-TH" dirty="0" smtClean="0">
                <a:solidFill>
                  <a:schemeClr val="tx1"/>
                </a:solidFill>
              </a:rPr>
              <a:t> </a:t>
            </a:r>
            <a:r>
              <a:rPr lang="th-TH" dirty="0" smtClean="0">
                <a:solidFill>
                  <a:schemeClr val="tx1"/>
                </a:solidFill>
              </a:rPr>
              <a:t>        ดำเนินการแล้ว        รพ.</a:t>
            </a:r>
            <a:r>
              <a:rPr lang="th-TH" dirty="0" smtClean="0">
                <a:solidFill>
                  <a:schemeClr val="tx1"/>
                </a:solidFill>
              </a:rPr>
              <a:t>คลอง</a:t>
            </a:r>
            <a:r>
              <a:rPr lang="th-TH" dirty="0" smtClean="0">
                <a:solidFill>
                  <a:schemeClr val="tx1"/>
                </a:solidFill>
              </a:rPr>
              <a:t>ใหญ่   กำลังดำเนินการ</a:t>
            </a:r>
          </a:p>
          <a:p>
            <a:r>
              <a:rPr lang="th-TH" dirty="0" smtClean="0">
                <a:solidFill>
                  <a:schemeClr val="tx1"/>
                </a:solidFill>
              </a:rPr>
              <a:t> </a:t>
            </a:r>
            <a:r>
              <a:rPr lang="th-TH" dirty="0" smtClean="0">
                <a:solidFill>
                  <a:schemeClr val="tx1"/>
                </a:solidFill>
              </a:rPr>
              <a:t>        รพ.</a:t>
            </a:r>
            <a:r>
              <a:rPr lang="th-TH" dirty="0" smtClean="0">
                <a:solidFill>
                  <a:schemeClr val="tx1"/>
                </a:solidFill>
              </a:rPr>
              <a:t>เขา</a:t>
            </a:r>
            <a:r>
              <a:rPr lang="th-TH" dirty="0" smtClean="0">
                <a:solidFill>
                  <a:schemeClr val="tx1"/>
                </a:solidFill>
              </a:rPr>
              <a:t>สมิง      ดำเนินการแล้ว        รพ.</a:t>
            </a:r>
            <a:r>
              <a:rPr lang="th-TH" dirty="0" smtClean="0">
                <a:solidFill>
                  <a:schemeClr val="tx1"/>
                </a:solidFill>
              </a:rPr>
              <a:t>บ่อ</a:t>
            </a:r>
            <a:r>
              <a:rPr lang="th-TH" dirty="0" smtClean="0">
                <a:solidFill>
                  <a:schemeClr val="tx1"/>
                </a:solidFill>
              </a:rPr>
              <a:t>ไร่          ดำเนินการแล้ว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th-TH" dirty="0" smtClean="0">
                <a:solidFill>
                  <a:schemeClr val="tx1"/>
                </a:solidFill>
              </a:rPr>
              <a:t>         รพ.</a:t>
            </a:r>
            <a:r>
              <a:rPr lang="th-TH" dirty="0" smtClean="0">
                <a:solidFill>
                  <a:schemeClr val="tx1"/>
                </a:solidFill>
              </a:rPr>
              <a:t>แหลม</a:t>
            </a:r>
            <a:r>
              <a:rPr lang="th-TH" dirty="0" smtClean="0">
                <a:solidFill>
                  <a:schemeClr val="tx1"/>
                </a:solidFill>
              </a:rPr>
              <a:t>งอบ  ดำเนินการแล้ว</a:t>
            </a:r>
            <a:r>
              <a:rPr lang="en-US" dirty="0" smtClean="0">
                <a:solidFill>
                  <a:schemeClr val="tx1"/>
                </a:solidFill>
              </a:rPr>
              <a:t>      </a:t>
            </a:r>
            <a:r>
              <a:rPr lang="th-TH" dirty="0" smtClean="0">
                <a:solidFill>
                  <a:schemeClr val="tx1"/>
                </a:solidFill>
              </a:rPr>
              <a:t> รพ.</a:t>
            </a:r>
            <a:r>
              <a:rPr lang="th-TH" dirty="0" smtClean="0">
                <a:solidFill>
                  <a:schemeClr val="tx1"/>
                </a:solidFill>
              </a:rPr>
              <a:t>เกาะ</a:t>
            </a:r>
            <a:r>
              <a:rPr lang="th-TH" dirty="0" smtClean="0">
                <a:solidFill>
                  <a:schemeClr val="tx1"/>
                </a:solidFill>
              </a:rPr>
              <a:t>ช้าง    ดำเนินการแล้ว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th-TH" dirty="0" smtClean="0">
                <a:solidFill>
                  <a:schemeClr val="tx1"/>
                </a:solidFill>
              </a:rPr>
              <a:t>         รพ.</a:t>
            </a:r>
            <a:r>
              <a:rPr lang="th-TH" dirty="0" smtClean="0">
                <a:solidFill>
                  <a:schemeClr val="tx1"/>
                </a:solidFill>
              </a:rPr>
              <a:t>เกาะกูด </a:t>
            </a:r>
            <a:r>
              <a:rPr lang="th-TH" dirty="0" smtClean="0">
                <a:solidFill>
                  <a:schemeClr val="tx1"/>
                </a:solidFill>
              </a:rPr>
              <a:t>     ดำเนินการแล้ว</a:t>
            </a:r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00100" y="36558"/>
            <a:ext cx="8324428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285852" y="1643056"/>
            <a:ext cx="6786610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หมายเหตุ     **</a:t>
            </a:r>
            <a:r>
              <a:rPr lang="th-TH" dirty="0" smtClean="0">
                <a:solidFill>
                  <a:schemeClr val="tx1"/>
                </a:solidFill>
              </a:rPr>
              <a:t>   คือ   ไม่มีเรื่องแจ้งเข้าวาระประชุม ในช่วงที่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 smtClean="0">
                <a:solidFill>
                  <a:schemeClr val="tx1"/>
                </a:solidFill>
              </a:rPr>
              <a:t>                                      เปิดรับเรื่องเข้าประชุม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</a:rPr>
              <a:t>นะคะ  </a:t>
            </a:r>
            <a:endParaRPr lang="en-US" dirty="0">
              <a:solidFill>
                <a:schemeClr val="tx1"/>
              </a:solidFill>
              <a:latin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358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00100" y="36558"/>
            <a:ext cx="8324428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142976" y="1285866"/>
            <a:ext cx="6858048" cy="646331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4.1</a:t>
            </a:r>
            <a:r>
              <a:rPr lang="th-TH" sz="3600" b="1" dirty="0">
                <a:solidFill>
                  <a:sysClr val="windowText" lastClr="000000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แจ้งให้ทราบจากชมรม </a:t>
            </a:r>
            <a:r>
              <a:rPr lang="th-TH" sz="3600" b="1" dirty="0" err="1">
                <a:solidFill>
                  <a:sysClr val="windowText" lastClr="000000"/>
                </a:solidFill>
                <a:latin typeface="KodchiangUPC" panose="02020603050405020304" pitchFamily="18" charset="-34"/>
                <a:cs typeface="KodchiangUPC" pitchFamily="18" charset="-34"/>
              </a:rPr>
              <a:t>อส</a:t>
            </a:r>
            <a:r>
              <a:rPr lang="th-TH" sz="3600" b="1" dirty="0">
                <a:solidFill>
                  <a:sysClr val="windowText" lastClr="000000"/>
                </a:solidFill>
                <a:latin typeface="KodchiangUPC" panose="02020603050405020304" pitchFamily="18" charset="-34"/>
                <a:cs typeface="KodchiangUPC" pitchFamily="18" charset="-34"/>
              </a:rPr>
              <a:t>ม. จังหวัดตราด</a:t>
            </a:r>
            <a:endParaRPr lang="en-US" sz="3600" dirty="0">
              <a:solidFill>
                <a:sysClr val="windowText" lastClr="000000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6452" t="8694" r="6451"/>
          <a:stretch>
            <a:fillRect/>
          </a:stretch>
        </p:blipFill>
        <p:spPr bwMode="auto">
          <a:xfrm>
            <a:off x="3214678" y="2035679"/>
            <a:ext cx="2000264" cy="233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445058" y="3896035"/>
            <a:ext cx="2413090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นางอังคณา  ทองโชติ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5715008" y="2643188"/>
            <a:ext cx="185738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358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00100" y="49671"/>
            <a:ext cx="8324428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214428"/>
            <a:ext cx="7935943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4.2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แจ้งให้ทราบจากกองสาธารณสุขและสิ่งแวดล้อม 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สำนักงานเทศบาล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เมืองตราด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5500694" y="3929072"/>
            <a:ext cx="2706094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นายตนุภัทร  นะ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รานันท์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7327" t="13889" r="25826"/>
          <a:stretch>
            <a:fillRect/>
          </a:stretch>
        </p:blipFill>
        <p:spPr bwMode="auto">
          <a:xfrm>
            <a:off x="3286116" y="1845464"/>
            <a:ext cx="2000264" cy="2583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สี่เหลี่ยมผืนผ้า 9"/>
          <p:cNvSpPr/>
          <p:nvPr/>
        </p:nvSpPr>
        <p:spPr>
          <a:xfrm>
            <a:off x="5857884" y="2571750"/>
            <a:ext cx="171451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09926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71472" y="1214428"/>
            <a:ext cx="464347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4.3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 </a:t>
            </a:r>
            <a:r>
              <a:rPr lang="th-TH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itchFamily="18" charset="-34"/>
              </a:rPr>
              <a:t>ศตม</a:t>
            </a:r>
            <a:r>
              <a:rPr lang="en-US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itchFamily="18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itchFamily="18" charset="-34"/>
              </a:rPr>
              <a:t>ที่ ๖</a:t>
            </a:r>
            <a:r>
              <a:rPr lang="en-US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itchFamily="18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itchFamily="18" charset="-34"/>
              </a:rPr>
              <a:t>๔ ตราด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pic>
        <p:nvPicPr>
          <p:cNvPr id="8" name="Picture 8" descr="https://attachment.outlook.office.net/owa/yupin_1998@hotmail.com/service.svc/s/GetAttachmentThumbnail?id=AQMkADAwATY0MDABLWI1ODYtYWY0Ny0wMAItMDAKAEYAAANRw%2BO%2FdsD%2FRYfgu%2F9BCM6KBwDChviT3%2BiURLmWYMlIjjefAAACAQwAAAAJYKkXwF2KSYvcSVI%2BBzBTAAAAddOawAAAAAESABAA21Wm%2BEhsvE2XeEVhrBtO3Q%3D%3D&amp;thumbnailType=2&amp;X-OWA-CANARY=WovvDLuZKUae1XsdeJOEG-ByBKdehtUYKY8ZvzE12dMKVcgmk9BXFOjrOZt2vqWSqbAnCNK08oU.&amp;token=eyJ0eXAiOiJKV1QiLCJhbGciOiJSUzI1NiIsIng1dCI6ImVuaDlCSnJWUFU1aWpWMXFqWmpWLWZMMmJjbyJ9.eyJ2ZXIiOiJFeGNoYW5nZS5DYWxsYmFjay5WMSIsImFwcGN0eHNlbmRlciI6Ik93YURvd25sb2FkQDg0ZGY5ZTdmLWU5ZjYtNDBhZi1iNDM1LWFhYWFhYWFhYWFhYSIsImFwcGN0eCI6IntcIm1zZXhjaHByb3RcIjpcIm93YVwiLFwicHJpbWFyeXNpZFwiOlwiUy0xLTI4MjctNDA5NjAwLTMwNDU1MDI3OTFcIixcInB1aWRcIjpcIjE3NTkyMjE2NDk5NDQzOTFcIixcIm9pZFwiOlwiMDAwNjQwMDAtYjU4Ni1hZjQ3LTAwMDAtMDAwMDAwMDAwMDAwXCIsXCJzY29wZVwiOlwiT3dhRG93bmxvYWRcIn0iLCJpc3MiOiIwMDAwMDAwMi0wMDAwLTBmZjEtY2UwMC0wMDAwMDAwMDAwMDBAODRkZjllN2YtZTlmNi00MGFmLWI0MzUtYWFhYWFhYWFhYWFhIiwiYXVkIjoiMDAwMDAwMDItMDAwMC0wZmYxLWNlMDAtMDAwMDAwMDAwMDAwL2F0dGFjaG1lbnQub3V0bG9vay5vZmZpY2UubmV0QDg0ZGY5ZTdmLWU5ZjYtNDBhZi1iNDM1LWFhYWFhYWFhYWFhYSIsImV4cCI6MTUyMDY3MDE0MCwibmJmIjoxNTIwNjY5NTQwfQ.bG4JjIk6Gp6BR3IrI55N1rgqsrmfsVz-0spq-KF0ukNihYJ0ylg26782K5ZEaabsiZjAmV3lwbw4reN1lgPseRISK53gji9bX_lQqyz9PEgsaMwpNWZBXpymIeXCP8CBU7V9gPo9zW2WawCvodCKo7Zi0XUpgKrjMxTNj4eDIMMMgEYFq3UZ0VS_M9YLI1T1mNyIUSq6EZrGB9VlEsEeSamEj7kMVXmVE_t5mS_0CTXZDT-UTEZhlZ5owBrh7rl0RznEna9n7cmUpRWi4oqpeygWKxXOgpN_hK2PpDWokQoBor7auAQQ_eqddTM6DGia8hfq3HlfrUF62oT9SkHVFQ&amp;owa=outlook.live.com&amp;isc=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469577" y="1737648"/>
            <a:ext cx="1740151" cy="2190930"/>
          </a:xfrm>
          <a:prstGeom prst="round2DiagRect">
            <a:avLst>
              <a:gd name="adj1" fmla="val 16667"/>
              <a:gd name="adj2" fmla="val 9383"/>
            </a:avLst>
          </a:prstGeom>
          <a:noFill/>
          <a:ln w="5715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9" name="TextBox 8"/>
          <p:cNvSpPr txBox="1"/>
          <p:nvPr/>
        </p:nvSpPr>
        <p:spPr>
          <a:xfrm>
            <a:off x="3204557" y="4023664"/>
            <a:ext cx="2214578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</a:t>
            </a:r>
            <a:r>
              <a:rPr lang="th-TH" altLang="zh-TW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วิชาญ</a:t>
            </a: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ผาติรัตน์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4.3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5724128" y="2624634"/>
            <a:ext cx="150019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ea typeface="Cordia New"/>
                <a:cs typeface="TH SarabunIT๙"/>
              </a:rPr>
              <a:t>       **</a:t>
            </a:r>
            <a:endParaRPr lang="en-US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568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642910" y="74055"/>
            <a:ext cx="8681618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214428"/>
            <a:ext cx="7961538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๔.4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แจ้งให้ทราบจากด่านควบคุมโรคติดต่อระหว่างประเทศ พรมแดนบ้านหาดเล็ก  จังหวัดตราด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59042" y="4150193"/>
            <a:ext cx="2413090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นายแฉล้ม  อิ่มอุไร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pic>
        <p:nvPicPr>
          <p:cNvPr id="12" name="รูปภาพ 11"/>
          <p:cNvPicPr/>
          <p:nvPr/>
        </p:nvPicPr>
        <p:blipFill>
          <a:blip r:embed="rId3"/>
          <a:srcRect l="5638" t="36795" r="85122" b="47629"/>
          <a:stretch>
            <a:fillRect/>
          </a:stretch>
        </p:blipFill>
        <p:spPr bwMode="auto">
          <a:xfrm>
            <a:off x="3365455" y="2183306"/>
            <a:ext cx="2000263" cy="196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สี่เหลี่ยมผืนผ้า 10"/>
          <p:cNvSpPr/>
          <p:nvPr/>
        </p:nvSpPr>
        <p:spPr>
          <a:xfrm>
            <a:off x="5724128" y="2624634"/>
            <a:ext cx="150019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ea typeface="Cordia New"/>
                <a:cs typeface="TH SarabunIT๙"/>
              </a:rPr>
              <a:t>       **</a:t>
            </a:r>
            <a:endParaRPr lang="en-US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78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00034" y="1214428"/>
            <a:ext cx="488970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๔.5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แจ้งให้ทราบจากโรงพยาบาลตราด 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4.5</a:t>
            </a:r>
          </a:p>
        </p:txBody>
      </p:sp>
      <p:sp>
        <p:nvSpPr>
          <p:cNvPr id="8" name="TextBox 10"/>
          <p:cNvSpPr txBox="1"/>
          <p:nvPr/>
        </p:nvSpPr>
        <p:spPr>
          <a:xfrm>
            <a:off x="3000364" y="3929072"/>
            <a:ext cx="3081536" cy="83099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นายแพทย์สุชาติ   ตันตินิรามัย     ผู้อำนวยการโรงพยาบาลตราด</a:t>
            </a:r>
          </a:p>
        </p:txBody>
      </p:sp>
      <p:pic>
        <p:nvPicPr>
          <p:cNvPr id="11" name="รูปภาพ 10"/>
          <p:cNvPicPr/>
          <p:nvPr/>
        </p:nvPicPr>
        <p:blipFill>
          <a:blip r:embed="rId3"/>
          <a:srcRect l="51359" t="18962" r="27861" b="34311"/>
          <a:stretch>
            <a:fillRect/>
          </a:stretch>
        </p:blipFill>
        <p:spPr bwMode="auto">
          <a:xfrm>
            <a:off x="3643306" y="1785932"/>
            <a:ext cx="1709749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สี่เหลี่ยมผืนผ้า 9"/>
          <p:cNvSpPr/>
          <p:nvPr/>
        </p:nvSpPr>
        <p:spPr>
          <a:xfrm>
            <a:off x="5857884" y="2571750"/>
            <a:ext cx="171451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8651875" y="50800"/>
            <a:ext cx="250825" cy="5103813"/>
          </a:xfrm>
          <a:prstGeom prst="re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8902700" y="50800"/>
            <a:ext cx="252413" cy="5103813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5942" y="0"/>
            <a:ext cx="9144000" cy="915988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5" name="รูปห้าเหลี่ยม 4"/>
          <p:cNvSpPr/>
          <p:nvPr/>
        </p:nvSpPr>
        <p:spPr>
          <a:xfrm rot="5400000">
            <a:off x="-10301" y="-10269"/>
            <a:ext cx="1440160" cy="1419622"/>
          </a:xfrm>
          <a:prstGeom prst="homePlate">
            <a:avLst>
              <a:gd name="adj" fmla="val 36093"/>
            </a:avLst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3" name="Picture 2" descr="ผลการค้นหารูปภาพสำหรับ กระทรวงการสาธารณสุ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47471" y="41079"/>
            <a:ext cx="1113514" cy="100625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ชื่อเรื่อง 3"/>
          <p:cNvSpPr txBox="1">
            <a:spLocks/>
          </p:cNvSpPr>
          <p:nvPr/>
        </p:nvSpPr>
        <p:spPr>
          <a:xfrm>
            <a:off x="-694881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ระเบียบวาระก่อนการประชุม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9" name="แผนผังลำดับงาน: แยก 8"/>
          <p:cNvSpPr/>
          <p:nvPr/>
        </p:nvSpPr>
        <p:spPr>
          <a:xfrm rot="5400000">
            <a:off x="8686800" y="2924175"/>
            <a:ext cx="685800" cy="254000"/>
          </a:xfrm>
          <a:prstGeom prst="flowChartExtra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0" name="แผนผังลำดับงาน: แยก 9"/>
          <p:cNvSpPr/>
          <p:nvPr/>
        </p:nvSpPr>
        <p:spPr>
          <a:xfrm rot="5400000">
            <a:off x="8439150" y="2932113"/>
            <a:ext cx="685800" cy="254000"/>
          </a:xfrm>
          <a:prstGeom prst="flowChartExtra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3085" name="รูปภาพ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84163" y="3589338"/>
            <a:ext cx="1557338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รูปภาพ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0475" y="3973513"/>
            <a:ext cx="1147763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รูปภาพ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138" y="3986213"/>
            <a:ext cx="1109662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สี่เหลี่ยมผืนผ้า 17"/>
          <p:cNvSpPr/>
          <p:nvPr/>
        </p:nvSpPr>
        <p:spPr>
          <a:xfrm>
            <a:off x="571472" y="1928808"/>
            <a:ext cx="778674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600" b="1" dirty="0">
                <a:latin typeface="TH SarabunIT๙" pitchFamily="34" charset="-34"/>
                <a:cs typeface="TH SarabunIT๙" pitchFamily="34" charset="-34"/>
              </a:rPr>
              <a:t>       </a:t>
            </a:r>
            <a:endParaRPr lang="en-US" sz="24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6" name="สี่เหลี่ยมผืนผ้า 4"/>
          <p:cNvSpPr>
            <a:spLocks noChangeArrowheads="1"/>
          </p:cNvSpPr>
          <p:nvPr/>
        </p:nvSpPr>
        <p:spPr bwMode="auto">
          <a:xfrm>
            <a:off x="500034" y="1000114"/>
            <a:ext cx="7858180" cy="1077218"/>
          </a:xfrm>
          <a:prstGeom prst="rect">
            <a:avLst/>
          </a:prstGeom>
          <a:solidFill>
            <a:srgbClr val="F785F7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540385" algn="l"/>
                <a:tab pos="900430" algn="l"/>
              </a:tabLst>
            </a:pPr>
            <a:r>
              <a:rPr lang="th-TH" sz="3200" b="1" spc="-20" dirty="0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กลุ่มงานควบคุมโรคติดต่อ/ กลุ่มงานส่งเสริมสุขภาพ/                    กลุ่มงานอนามัยสิ่งแวดล้อมและอาชีวอนามัย</a:t>
            </a:r>
            <a:endParaRPr lang="en-US" sz="2500" dirty="0">
              <a:effectLst/>
              <a:latin typeface="TH SarabunIT๙" pitchFamily="34" charset="-34"/>
              <a:ea typeface="Cordia New"/>
              <a:cs typeface="TH SarabunIT๙" pitchFamily="34" charset="-34"/>
            </a:endParaRPr>
          </a:p>
        </p:txBody>
      </p:sp>
      <p:sp>
        <p:nvSpPr>
          <p:cNvPr id="15" name="สี่เหลี่ยมผืนผ้า 4"/>
          <p:cNvSpPr>
            <a:spLocks noChangeArrowheads="1"/>
          </p:cNvSpPr>
          <p:nvPr/>
        </p:nvSpPr>
        <p:spPr bwMode="auto">
          <a:xfrm>
            <a:off x="500034" y="2357436"/>
            <a:ext cx="7858180" cy="1384995"/>
          </a:xfrm>
          <a:prstGeom prst="rect">
            <a:avLst/>
          </a:prstGeom>
          <a:solidFill>
            <a:srgbClr val="FDB3FF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/>
          <a:p>
            <a:r>
              <a:rPr lang="th-TH" b="1" spc="-20" dirty="0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     </a:t>
            </a:r>
            <a:r>
              <a:rPr lang="th-TH" sz="1000" b="1" spc="-20" dirty="0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      </a:t>
            </a:r>
            <a:r>
              <a:rPr lang="th-TH" b="1" spc="-20" dirty="0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1. </a:t>
            </a:r>
            <a:r>
              <a:rPr lang="th-TH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1. ขอมอบเกียรติบัตรเชิดชูเกียรติ ให้กับนักเรียนที่ร่วมกิจกรรมสนับสนุนการป้องกันควบคุมโรคไข้เลือดออกในสถานศึกษา  ซึ่งได้ดำเนินการใน 26 โรงเรียน  จำนวน  12 คน </a:t>
            </a:r>
            <a:r>
              <a:rPr lang="th-TH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ดังนี้</a:t>
            </a:r>
            <a:endParaRPr lang="en-US" dirty="0" smtClean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9" name="ลูกศรขวา 18"/>
          <p:cNvSpPr/>
          <p:nvPr/>
        </p:nvSpPr>
        <p:spPr>
          <a:xfrm>
            <a:off x="6715140" y="4071948"/>
            <a:ext cx="500066" cy="35719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71472" y="1214428"/>
            <a:ext cx="653277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๔.6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แจ้งให้ทราบจากนายแพทย์เชี่ยวชาญ (ด้านเวชกรรมป้องกัน)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380970" y="4019560"/>
            <a:ext cx="3080792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นายแพทย์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ภาณุวัฒน์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โสภณเลิศพงศ์   </a:t>
            </a:r>
          </a:p>
        </p:txBody>
      </p:sp>
      <p:pic>
        <p:nvPicPr>
          <p:cNvPr id="10" name="Picture 35" descr="C:\Users\Administrator\Desktop\นำเสนอผู้บริหาร๒๕๕๙\ผอ.รพช\นพ.ภาณุวัฒน์  โสภณเลิศพงศ์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66762" y="1828795"/>
            <a:ext cx="1870830" cy="2143140"/>
          </a:xfrm>
          <a:prstGeom prst="round2Diag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8" name="TextBox 7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4.6</a:t>
            </a: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3071802" y="2285998"/>
            <a:ext cx="5179951" cy="138499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4.6.1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รายงาน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ความก้าวหน้าการติดตั้งระบบผลิตไฟฟ้าจากพลังงานแสงอาทิตย์ </a:t>
            </a:r>
            <a:endParaRPr lang="th-TH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สำนักงานสาธารณสุข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จังหวัด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ตราด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4" name="TextBox 13">
            <a:hlinkClick r:id="rId4" action="ppaction://hlinkfile"/>
          </p:cNvPr>
          <p:cNvSpPr txBox="1"/>
          <p:nvPr/>
        </p:nvSpPr>
        <p:spPr>
          <a:xfrm>
            <a:off x="6572264" y="3714758"/>
            <a:ext cx="1178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(ขึ้นจอ </a:t>
            </a:r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1)</a:t>
            </a:r>
            <a:endParaRPr lang="th-TH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357304"/>
            <a:ext cx="7704856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</a:t>
            </a: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7 </a:t>
            </a: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itchFamily="18" charset="-34"/>
              </a:rPr>
              <a:t>เรื่อง แจ้งให้ทราบจากนักวิชาการสาธารณสุขเชี่ยวชาญ (ด้านส่งเสริมพัฒนา)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pic>
        <p:nvPicPr>
          <p:cNvPr id="14343" name="Picture 2" descr="S__6178408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3419"/>
          <a:stretch>
            <a:fillRect/>
          </a:stretch>
        </p:blipFill>
        <p:spPr bwMode="auto">
          <a:xfrm>
            <a:off x="3093805" y="2000246"/>
            <a:ext cx="2621203" cy="2000264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0"/>
          <p:cNvSpPr txBox="1"/>
          <p:nvPr/>
        </p:nvSpPr>
        <p:spPr>
          <a:xfrm>
            <a:off x="3267876" y="4143386"/>
            <a:ext cx="2304256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นายสุรชัย  เจียม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กูล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4.7</a:t>
            </a: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929322" y="2786064"/>
            <a:ext cx="235745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357304"/>
            <a:ext cx="792088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</a:t>
            </a: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8</a:t>
            </a:r>
            <a:r>
              <a:rPr lang="en-US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จากนักวิชาการ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สาธารณสุข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เชี่ยวชาญ (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ด้านบริการทางวิชาการ)</a:t>
            </a:r>
            <a:endParaRPr lang="en-US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3206096" y="4175935"/>
            <a:ext cx="2656875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นายนุ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กูล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กองทรัพย์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4.8</a:t>
            </a:r>
          </a:p>
        </p:txBody>
      </p:sp>
      <p:pic>
        <p:nvPicPr>
          <p:cNvPr id="10" name="Picture 4" descr="62514571_2325853154148367_1938304618832330752_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4174" y="2069456"/>
            <a:ext cx="1571636" cy="20711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สี่เหลี่ยมผืนผ้า 10"/>
          <p:cNvSpPr/>
          <p:nvPr/>
        </p:nvSpPr>
        <p:spPr>
          <a:xfrm>
            <a:off x="6058828" y="2715766"/>
            <a:ext cx="150019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428596" y="1214428"/>
            <a:ext cx="820777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</a:t>
            </a: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9</a:t>
            </a:r>
            <a:r>
              <a:rPr lang="en-US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 นักวิชาการสาธารณสุขชำนาญการพิเศษ</a:t>
            </a:r>
            <a:endParaRPr lang="en-US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3038678" y="4305312"/>
            <a:ext cx="2656875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นายไพริน  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ศิ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ริพันธ์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4.8</a:t>
            </a:r>
          </a:p>
        </p:txBody>
      </p:sp>
      <p:pic>
        <p:nvPicPr>
          <p:cNvPr id="8" name="Picture 2" descr="น้องปี62_๑๙๑๐๐๓_00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770267"/>
            <a:ext cx="1788927" cy="2515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สี่เหลี่ยมผืนผ้า 10"/>
          <p:cNvSpPr/>
          <p:nvPr/>
        </p:nvSpPr>
        <p:spPr>
          <a:xfrm>
            <a:off x="5940152" y="2881644"/>
            <a:ext cx="150019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42910" y="1142990"/>
            <a:ext cx="785818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4.10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แจ้งให้ทราบจากกลุ่มงานบริหารทั่วไป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560" y="4714890"/>
            <a:ext cx="714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42188" t="36084" r="41406" b="37548"/>
          <a:stretch>
            <a:fillRect/>
          </a:stretch>
        </p:blipFill>
        <p:spPr bwMode="auto">
          <a:xfrm>
            <a:off x="3286116" y="1714494"/>
            <a:ext cx="1857388" cy="2388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10"/>
          <p:cNvSpPr txBox="1"/>
          <p:nvPr/>
        </p:nvSpPr>
        <p:spPr>
          <a:xfrm>
            <a:off x="2610989" y="4110349"/>
            <a:ext cx="3165932" cy="461665"/>
          </a:xfrm>
          <a:prstGeom prst="rect">
            <a:avLst/>
          </a:prstGeom>
          <a:solidFill>
            <a:srgbClr val="FFFF66"/>
          </a:solidFill>
          <a:ln w="28575"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น.ส.ปราณทิพย์  ทศรัตน์ปรียากุล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5857884" y="2714626"/>
            <a:ext cx="150019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665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71472" y="1201157"/>
            <a:ext cx="781695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4.11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แจ้งให้ทราบจากกลุ่มงานพัฒนายุทธศาสตร์สาธารณสุข</a:t>
            </a:r>
            <a:r>
              <a:rPr lang="th-TH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571472" y="4071948"/>
            <a:ext cx="2000264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นาง</a:t>
            </a:r>
            <a:r>
              <a:rPr lang="th-TH" altLang="zh-TW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พีร</a:t>
            </a: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นุช  เจียม</a:t>
            </a:r>
            <a:r>
              <a:rPr lang="th-TH" altLang="zh-TW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กูล</a:t>
            </a: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4.9</a:t>
            </a: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472" y="1785932"/>
            <a:ext cx="1986948" cy="2281224"/>
          </a:xfrm>
          <a:prstGeom prst="rect">
            <a:avLst/>
          </a:prstGeom>
          <a:ln w="22225">
            <a:noFill/>
          </a:ln>
        </p:spPr>
      </p:pic>
      <p:sp>
        <p:nvSpPr>
          <p:cNvPr id="10" name="สี่เหลี่ยมผืนผ้า 9"/>
          <p:cNvSpPr/>
          <p:nvPr/>
        </p:nvSpPr>
        <p:spPr>
          <a:xfrm>
            <a:off x="2928926" y="2285998"/>
            <a:ext cx="5179951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4.11.1 การสำรองยาชุดช่วยเหลือผู้ประสบภัย จังหวัด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ตราด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สี่เหลี่ยมผืนผ้า 11">
            <a:hlinkClick r:id="rId4" action="ppaction://hlinkfile"/>
          </p:cNvPr>
          <p:cNvSpPr/>
          <p:nvPr/>
        </p:nvSpPr>
        <p:spPr>
          <a:xfrm>
            <a:off x="5500694" y="3286130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9)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รูปภาพ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928662" y="49671"/>
            <a:ext cx="857256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 l="34166" t="-105" r="20312" b="14199"/>
          <a:stretch>
            <a:fillRect/>
          </a:stretch>
        </p:blipFill>
        <p:spPr bwMode="auto">
          <a:xfrm>
            <a:off x="711372" y="1864892"/>
            <a:ext cx="1896678" cy="257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0"/>
          <p:cNvSpPr txBox="1"/>
          <p:nvPr/>
        </p:nvSpPr>
        <p:spPr>
          <a:xfrm>
            <a:off x="480984" y="4357700"/>
            <a:ext cx="2357454" cy="461665"/>
          </a:xfrm>
          <a:prstGeom prst="rect">
            <a:avLst/>
          </a:prstGeom>
          <a:solidFill>
            <a:srgbClr val="FFFF66"/>
          </a:solidFill>
          <a:ln w="28575"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นายสุพจน์   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รัตน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เพียร</a:t>
            </a: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480984" y="1191256"/>
            <a:ext cx="7556455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4.12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แจ้งให้ทราบจากกลุ่มงานควบคุมโรคติดต่อ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560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4.15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857488" y="2357436"/>
            <a:ext cx="5179951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4.12.1 สถานการณ์ และมาตรการควบคุมโรคไข้เลือดออก จ.ตราด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72198" y="3286130"/>
            <a:ext cx="1178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(ขึ้นจอ 2)</a:t>
            </a:r>
            <a:endParaRPr lang="th-TH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" y="17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00100" y="74055"/>
            <a:ext cx="8324428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83568" y="1225366"/>
            <a:ext cx="757242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4.13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แจ้งให้ทราบจากกลุ่มงานคุ้มครองผู้บริโภคและเภสัชสาธารณสุข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000364" y="4214824"/>
            <a:ext cx="2428892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นายธนัน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ธร  รัตนพ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รสม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ปอง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72528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4.13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5786446" y="2571750"/>
            <a:ext cx="178595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8" name="รูปภาพ 7"/>
          <p:cNvPicPr/>
          <p:nvPr/>
        </p:nvPicPr>
        <p:blipFill>
          <a:blip r:embed="rId3"/>
          <a:srcRect l="40051" t="21006" r="40007" b="33432"/>
          <a:stretch>
            <a:fillRect/>
          </a:stretch>
        </p:blipFill>
        <p:spPr bwMode="auto">
          <a:xfrm>
            <a:off x="3357555" y="1902760"/>
            <a:ext cx="1643074" cy="2157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57158" y="1142990"/>
            <a:ext cx="564360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4.14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แจ้งให้ทราบจากกลุ่มงานประกันสุขภาพ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643174" y="4143386"/>
            <a:ext cx="2786082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นางปรางค์ภัสสร  จันทร์ทองภักดี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84720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4.18</a:t>
            </a:r>
          </a:p>
        </p:txBody>
      </p:sp>
      <p:pic>
        <p:nvPicPr>
          <p:cNvPr id="12" name="รูปภาพ 11"/>
          <p:cNvPicPr/>
          <p:nvPr/>
        </p:nvPicPr>
        <p:blipFill>
          <a:blip r:embed="rId3">
            <a:lum bright="10000"/>
          </a:blip>
          <a:srcRect l="42548" t="37630" r="35176" b="27235"/>
          <a:stretch>
            <a:fillRect/>
          </a:stretch>
        </p:blipFill>
        <p:spPr bwMode="auto">
          <a:xfrm>
            <a:off x="3143240" y="1928808"/>
            <a:ext cx="178595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สี่เหลี่ยมผืนผ้า 12"/>
          <p:cNvSpPr/>
          <p:nvPr/>
        </p:nvSpPr>
        <p:spPr>
          <a:xfrm>
            <a:off x="5572132" y="271462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67937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142990"/>
            <a:ext cx="789010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4.15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แจ้งให้ทราบจากกลุ่มงานพัฒนาคุณภาพและรูปแบบบริการ</a:t>
            </a:r>
            <a:endParaRPr lang="en-US" sz="1800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pic>
        <p:nvPicPr>
          <p:cNvPr id="8" name="รูปภาพ 7" descr="C:\Users\ACER\Desktop\พี่วินัย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1785932"/>
            <a:ext cx="1699122" cy="2214578"/>
          </a:xfrm>
          <a:prstGeom prst="snip2DiagRect">
            <a:avLst/>
          </a:prstGeom>
          <a:noFill/>
          <a:ln w="38100">
            <a:solidFill>
              <a:srgbClr val="6666FF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0" name="TextBox 10"/>
          <p:cNvSpPr txBox="1"/>
          <p:nvPr/>
        </p:nvSpPr>
        <p:spPr>
          <a:xfrm>
            <a:off x="3286116" y="4143386"/>
            <a:ext cx="2143140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นายวินัย  จันทร์แสง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33488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4.17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5572132" y="271462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8651875" y="50800"/>
            <a:ext cx="250825" cy="5103813"/>
          </a:xfrm>
          <a:prstGeom prst="re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8902700" y="50800"/>
            <a:ext cx="252413" cy="5103813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5942" y="0"/>
            <a:ext cx="9144000" cy="915988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5" name="รูปห้าเหลี่ยม 4"/>
          <p:cNvSpPr/>
          <p:nvPr/>
        </p:nvSpPr>
        <p:spPr>
          <a:xfrm rot="5400000">
            <a:off x="-10301" y="-10269"/>
            <a:ext cx="1440160" cy="1419622"/>
          </a:xfrm>
          <a:prstGeom prst="homePlate">
            <a:avLst>
              <a:gd name="adj" fmla="val 36093"/>
            </a:avLst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3" name="Picture 2" descr="ผลการค้นหารูปภาพสำหรับ กระทรวงการสาธารณสุ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47471" y="41079"/>
            <a:ext cx="1113514" cy="100625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ชื่อเรื่อง 3"/>
          <p:cNvSpPr txBox="1">
            <a:spLocks/>
          </p:cNvSpPr>
          <p:nvPr/>
        </p:nvSpPr>
        <p:spPr>
          <a:xfrm>
            <a:off x="-694881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ระเบียบวาระก่อนการประชุม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9" name="แผนผังลำดับงาน: แยก 8"/>
          <p:cNvSpPr/>
          <p:nvPr/>
        </p:nvSpPr>
        <p:spPr>
          <a:xfrm rot="5400000">
            <a:off x="8686800" y="2924175"/>
            <a:ext cx="685800" cy="254000"/>
          </a:xfrm>
          <a:prstGeom prst="flowChartExtra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0" name="แผนผังลำดับงาน: แยก 9"/>
          <p:cNvSpPr/>
          <p:nvPr/>
        </p:nvSpPr>
        <p:spPr>
          <a:xfrm rot="5400000">
            <a:off x="8439150" y="2932113"/>
            <a:ext cx="685800" cy="254000"/>
          </a:xfrm>
          <a:prstGeom prst="flowChartExtra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3085" name="รูปภาพ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84163" y="3589338"/>
            <a:ext cx="1557338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รูปภาพ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0475" y="3973513"/>
            <a:ext cx="1147763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รูปภาพ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138" y="3986213"/>
            <a:ext cx="1109662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สี่เหลี่ยมผืนผ้า 17"/>
          <p:cNvSpPr/>
          <p:nvPr/>
        </p:nvSpPr>
        <p:spPr>
          <a:xfrm>
            <a:off x="571472" y="1928808"/>
            <a:ext cx="778674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600" b="1" dirty="0">
                <a:latin typeface="TH SarabunIT๙" pitchFamily="34" charset="-34"/>
                <a:cs typeface="TH SarabunIT๙" pitchFamily="34" charset="-34"/>
              </a:rPr>
              <a:t>       </a:t>
            </a:r>
            <a:endParaRPr lang="en-US" sz="24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5" name="สี่เหลี่ยมผืนผ้า 4"/>
          <p:cNvSpPr>
            <a:spLocks noChangeArrowheads="1"/>
          </p:cNvSpPr>
          <p:nvPr/>
        </p:nvSpPr>
        <p:spPr bwMode="auto">
          <a:xfrm>
            <a:off x="1428728" y="1643056"/>
            <a:ext cx="7000924" cy="2862322"/>
          </a:xfrm>
          <a:prstGeom prst="rect">
            <a:avLst/>
          </a:prstGeom>
          <a:solidFill>
            <a:srgbClr val="CFA3FB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/>
          <a:p>
            <a:r>
              <a:rPr lang="th-TH" sz="2000" b="1" spc="-20" dirty="0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           </a:t>
            </a:r>
            <a:r>
              <a:rPr lang="th-TH" sz="2000" b="1" spc="-20" dirty="0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	</a:t>
            </a:r>
            <a:r>
              <a:rPr lang="th-TH" sz="2000" dirty="0" smtClean="0"/>
              <a:t>1</a:t>
            </a:r>
            <a:r>
              <a:rPr lang="th-TH" sz="2000" dirty="0" smtClean="0"/>
              <a:t>) ด.ช.</a:t>
            </a:r>
            <a:r>
              <a:rPr lang="th-TH" sz="2000" dirty="0" err="1" smtClean="0"/>
              <a:t>โสภณัฐ</a:t>
            </a:r>
            <a:r>
              <a:rPr lang="th-TH" sz="2000" dirty="0" smtClean="0"/>
              <a:t>     คีรีแรง               </a:t>
            </a:r>
            <a:r>
              <a:rPr lang="th-TH" sz="2000" dirty="0" smtClean="0"/>
              <a:t>             ระดับชั้น  </a:t>
            </a:r>
            <a:r>
              <a:rPr lang="th-TH" sz="2000" dirty="0" smtClean="0"/>
              <a:t>ป.6/1    </a:t>
            </a:r>
            <a:r>
              <a:rPr lang="th-TH" sz="2000" dirty="0" err="1" smtClean="0"/>
              <a:t>ร.ร.สุนัน</a:t>
            </a:r>
            <a:r>
              <a:rPr lang="th-TH" sz="2000" dirty="0" smtClean="0"/>
              <a:t>ทาวิทยา</a:t>
            </a:r>
            <a:endParaRPr lang="en-US" sz="2000" dirty="0" smtClean="0"/>
          </a:p>
          <a:p>
            <a:r>
              <a:rPr lang="th-TH" sz="2000" dirty="0" smtClean="0"/>
              <a:t>	2) ด.ญ.</a:t>
            </a:r>
            <a:r>
              <a:rPr lang="th-TH" sz="2000" dirty="0" err="1" smtClean="0"/>
              <a:t>ปวร</a:t>
            </a:r>
            <a:r>
              <a:rPr lang="th-TH" sz="2000" dirty="0" smtClean="0"/>
              <a:t>รัตน์   วิ</a:t>
            </a:r>
            <a:r>
              <a:rPr lang="th-TH" sz="2000" dirty="0" err="1" smtClean="0"/>
              <a:t>รุจน์วร</a:t>
            </a:r>
            <a:r>
              <a:rPr lang="th-TH" sz="2000" dirty="0" smtClean="0"/>
              <a:t>ชัย          </a:t>
            </a:r>
            <a:r>
              <a:rPr lang="th-TH" sz="2000" dirty="0" smtClean="0"/>
              <a:t>           ระดับชั้น  </a:t>
            </a:r>
            <a:r>
              <a:rPr lang="th-TH" sz="2000" dirty="0" smtClean="0"/>
              <a:t>ป.6/1    </a:t>
            </a:r>
            <a:r>
              <a:rPr lang="th-TH" sz="2000" dirty="0" err="1" smtClean="0"/>
              <a:t>ร.ร.สุนัน</a:t>
            </a:r>
            <a:r>
              <a:rPr lang="th-TH" sz="2000" dirty="0" smtClean="0"/>
              <a:t>ทาวิทยา</a:t>
            </a:r>
            <a:endParaRPr lang="en-US" sz="2000" dirty="0" smtClean="0"/>
          </a:p>
          <a:p>
            <a:r>
              <a:rPr lang="th-TH" sz="2000" dirty="0" smtClean="0"/>
              <a:t>	3) ด.ญ.</a:t>
            </a:r>
            <a:r>
              <a:rPr lang="th-TH" sz="2000" dirty="0" err="1" smtClean="0"/>
              <a:t>ณิชานันท์</a:t>
            </a:r>
            <a:r>
              <a:rPr lang="th-TH" sz="2000" dirty="0" smtClean="0"/>
              <a:t>  เขื่อนสุวรรณ	 </a:t>
            </a:r>
            <a:r>
              <a:rPr lang="th-TH" sz="2000" dirty="0" smtClean="0"/>
              <a:t> ระดับชั้น  </a:t>
            </a:r>
            <a:r>
              <a:rPr lang="th-TH" sz="2000" dirty="0" smtClean="0"/>
              <a:t>ป.6/2    </a:t>
            </a:r>
            <a:r>
              <a:rPr lang="th-TH" sz="2000" dirty="0" err="1" smtClean="0"/>
              <a:t>ร.ร.สุนัน</a:t>
            </a:r>
            <a:r>
              <a:rPr lang="th-TH" sz="2000" dirty="0" smtClean="0"/>
              <a:t>ทาวิทยา</a:t>
            </a:r>
            <a:endParaRPr lang="en-US" sz="2000" dirty="0" smtClean="0"/>
          </a:p>
          <a:p>
            <a:r>
              <a:rPr lang="th-TH" sz="2000" dirty="0" smtClean="0"/>
              <a:t>	4) ด.ญ.</a:t>
            </a:r>
            <a:r>
              <a:rPr lang="th-TH" sz="2000" dirty="0" err="1" smtClean="0"/>
              <a:t>กวิสรา</a:t>
            </a:r>
            <a:r>
              <a:rPr lang="th-TH" sz="2000" dirty="0" smtClean="0"/>
              <a:t>     หงอชื่น	 </a:t>
            </a:r>
            <a:r>
              <a:rPr lang="th-TH" sz="2000" dirty="0" smtClean="0"/>
              <a:t>                        ระดับชั้น  </a:t>
            </a:r>
            <a:r>
              <a:rPr lang="th-TH" sz="2000" dirty="0" smtClean="0"/>
              <a:t>ป.6/2    </a:t>
            </a:r>
            <a:r>
              <a:rPr lang="th-TH" sz="2000" dirty="0" err="1" smtClean="0"/>
              <a:t>ร.ร.สุนัน</a:t>
            </a:r>
            <a:r>
              <a:rPr lang="th-TH" sz="2000" dirty="0" smtClean="0"/>
              <a:t>ทาวิทยา</a:t>
            </a:r>
            <a:endParaRPr lang="en-US" sz="2000" dirty="0" smtClean="0"/>
          </a:p>
          <a:p>
            <a:r>
              <a:rPr lang="th-TH" sz="2000" dirty="0" smtClean="0"/>
              <a:t>	5) ด.ญ.</a:t>
            </a:r>
            <a:r>
              <a:rPr lang="th-TH" sz="2000" dirty="0" err="1" smtClean="0"/>
              <a:t>รวิสรา</a:t>
            </a:r>
            <a:r>
              <a:rPr lang="th-TH" sz="2000" dirty="0" smtClean="0"/>
              <a:t>     โมหะหมัดตา</a:t>
            </a:r>
            <a:r>
              <a:rPr lang="th-TH" sz="2000" dirty="0" err="1" smtClean="0"/>
              <a:t>เฮด</a:t>
            </a:r>
            <a:r>
              <a:rPr lang="th-TH" sz="2000" dirty="0" smtClean="0"/>
              <a:t>	 </a:t>
            </a:r>
            <a:r>
              <a:rPr lang="th-TH" sz="2000" dirty="0" smtClean="0"/>
              <a:t>  ระดับชั้น  </a:t>
            </a:r>
            <a:r>
              <a:rPr lang="th-TH" sz="2000" dirty="0" smtClean="0"/>
              <a:t>ป.6/3    </a:t>
            </a:r>
            <a:r>
              <a:rPr lang="th-TH" sz="2000" dirty="0" err="1" smtClean="0"/>
              <a:t>ร.ร.สุนัน</a:t>
            </a:r>
            <a:r>
              <a:rPr lang="th-TH" sz="2000" dirty="0" smtClean="0"/>
              <a:t>ทาวิทยา</a:t>
            </a:r>
            <a:endParaRPr lang="en-US" sz="2000" dirty="0" smtClean="0"/>
          </a:p>
          <a:p>
            <a:r>
              <a:rPr lang="th-TH" sz="2000" dirty="0" smtClean="0"/>
              <a:t>	6) ด.ญ.กัญญา</a:t>
            </a:r>
            <a:r>
              <a:rPr lang="th-TH" sz="2000" dirty="0" err="1" smtClean="0"/>
              <a:t>ณัฐ</a:t>
            </a:r>
            <a:r>
              <a:rPr lang="th-TH" sz="2000" dirty="0" smtClean="0"/>
              <a:t>  มุสิกวงศ์	 </a:t>
            </a:r>
            <a:r>
              <a:rPr lang="th-TH" sz="2000" dirty="0" smtClean="0"/>
              <a:t>  ระดับชั้น  </a:t>
            </a:r>
            <a:r>
              <a:rPr lang="th-TH" sz="2000" dirty="0" smtClean="0"/>
              <a:t>ป.6/3    </a:t>
            </a:r>
            <a:r>
              <a:rPr lang="th-TH" sz="2000" dirty="0" err="1" smtClean="0"/>
              <a:t>ร.ร.สุนัน</a:t>
            </a:r>
            <a:r>
              <a:rPr lang="th-TH" sz="2000" dirty="0" smtClean="0"/>
              <a:t>ทาวิทยา</a:t>
            </a:r>
            <a:endParaRPr lang="en-US" sz="2000" dirty="0" smtClean="0"/>
          </a:p>
          <a:p>
            <a:r>
              <a:rPr lang="th-TH" sz="2000" dirty="0" smtClean="0"/>
              <a:t>	7) ด.ช.</a:t>
            </a:r>
            <a:r>
              <a:rPr lang="th-TH" sz="2000" dirty="0" err="1" smtClean="0"/>
              <a:t>ศิริ</a:t>
            </a:r>
            <a:r>
              <a:rPr lang="th-TH" sz="2000" dirty="0" smtClean="0"/>
              <a:t>เดช  หมื่นชรา	 </a:t>
            </a:r>
            <a:r>
              <a:rPr lang="th-TH" sz="2000" dirty="0" smtClean="0"/>
              <a:t>                        ระดับชั้น  </a:t>
            </a:r>
            <a:r>
              <a:rPr lang="th-TH" sz="2000" dirty="0" smtClean="0"/>
              <a:t>ป.6/3    </a:t>
            </a:r>
            <a:r>
              <a:rPr lang="th-TH" sz="2000" dirty="0" err="1" smtClean="0"/>
              <a:t>ร.ร.สุนัน</a:t>
            </a:r>
            <a:r>
              <a:rPr lang="th-TH" sz="2000" dirty="0" smtClean="0"/>
              <a:t>ทาวิทยา</a:t>
            </a:r>
            <a:endParaRPr lang="en-US" sz="2000" dirty="0" smtClean="0"/>
          </a:p>
          <a:p>
            <a:r>
              <a:rPr lang="th-TH" sz="2000" dirty="0" smtClean="0"/>
              <a:t>	8) </a:t>
            </a:r>
            <a:r>
              <a:rPr lang="th-TH" sz="2000" dirty="0" err="1" smtClean="0"/>
              <a:t>ด.ญ.วรัชญา</a:t>
            </a:r>
            <a:r>
              <a:rPr lang="th-TH" sz="2000" dirty="0" smtClean="0"/>
              <a:t>  ชั้วหิรัญ	 </a:t>
            </a:r>
            <a:r>
              <a:rPr lang="th-TH" sz="2000" dirty="0" smtClean="0"/>
              <a:t>                        ระดับชั้น  </a:t>
            </a:r>
            <a:r>
              <a:rPr lang="th-TH" sz="2000" dirty="0" smtClean="0"/>
              <a:t>ป.</a:t>
            </a:r>
            <a:r>
              <a:rPr lang="th-TH" sz="2000" dirty="0" smtClean="0"/>
              <a:t>6/4    </a:t>
            </a:r>
            <a:r>
              <a:rPr lang="th-TH" sz="2000" dirty="0" err="1" smtClean="0"/>
              <a:t>ร.ร.สุนัน</a:t>
            </a:r>
            <a:r>
              <a:rPr lang="th-TH" sz="2000" dirty="0" smtClean="0"/>
              <a:t>ทาวิทยา</a:t>
            </a:r>
            <a:endParaRPr lang="en-US" sz="2000" dirty="0" smtClean="0"/>
          </a:p>
          <a:p>
            <a:r>
              <a:rPr lang="th-TH" sz="2000" dirty="0" smtClean="0"/>
              <a:t>	9) ด.ญ.</a:t>
            </a:r>
            <a:r>
              <a:rPr lang="th-TH" sz="2000" dirty="0" err="1" smtClean="0"/>
              <a:t>ณัฐ</a:t>
            </a:r>
            <a:r>
              <a:rPr lang="th-TH" sz="2000" dirty="0" smtClean="0"/>
              <a:t>มล   ดิ้นสวัสดิ์	 </a:t>
            </a:r>
            <a:r>
              <a:rPr lang="th-TH" sz="2000" dirty="0" smtClean="0"/>
              <a:t>                        ระดับชั้น  </a:t>
            </a:r>
            <a:r>
              <a:rPr lang="th-TH" sz="2000" dirty="0" smtClean="0"/>
              <a:t>ป.6/4    </a:t>
            </a:r>
            <a:r>
              <a:rPr lang="th-TH" sz="2000" dirty="0" err="1" smtClean="0"/>
              <a:t>ร.ร.สุนัน</a:t>
            </a:r>
            <a:r>
              <a:rPr lang="th-TH" sz="2000" dirty="0" smtClean="0"/>
              <a:t>ทา</a:t>
            </a:r>
            <a:r>
              <a:rPr lang="th-TH" sz="2000" dirty="0" smtClean="0"/>
              <a:t>วิทยา</a:t>
            </a:r>
            <a:r>
              <a:rPr lang="en-US" sz="2000" dirty="0" smtClean="0"/>
              <a:t>	</a:t>
            </a:r>
            <a:endParaRPr lang="en-US" sz="2000" dirty="0" smtClean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8728" y="1000114"/>
            <a:ext cx="2500330" cy="523220"/>
          </a:xfrm>
          <a:prstGeom prst="rect">
            <a:avLst/>
          </a:prstGeom>
          <a:solidFill>
            <a:srgbClr val="C379FB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0000FF"/>
                </a:solidFill>
              </a:rPr>
              <a:t>โรงเรียน</a:t>
            </a:r>
            <a:r>
              <a:rPr lang="th-TH" b="1" dirty="0" err="1" smtClean="0">
                <a:solidFill>
                  <a:srgbClr val="0000FF"/>
                </a:solidFill>
              </a:rPr>
              <a:t>สุนัน</a:t>
            </a:r>
            <a:r>
              <a:rPr lang="th-TH" b="1" dirty="0" smtClean="0">
                <a:solidFill>
                  <a:srgbClr val="0000FF"/>
                </a:solidFill>
              </a:rPr>
              <a:t>ทาวิทยา</a:t>
            </a:r>
            <a:endParaRPr lang="th-TH" b="1" dirty="0">
              <a:solidFill>
                <a:srgbClr val="0000FF"/>
              </a:solidFill>
            </a:endParaRPr>
          </a:p>
        </p:txBody>
      </p:sp>
      <p:sp>
        <p:nvSpPr>
          <p:cNvPr id="19" name="ลูกศรขวา 18"/>
          <p:cNvSpPr/>
          <p:nvPr/>
        </p:nvSpPr>
        <p:spPr>
          <a:xfrm>
            <a:off x="7286644" y="4572014"/>
            <a:ext cx="500066" cy="35719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591526" y="1118321"/>
            <a:ext cx="574696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4.16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แจ้งให้ทราบจากกลุ่มงานส่งเสริมสุขภาพ</a:t>
            </a:r>
            <a:endParaRPr lang="en-US" sz="1800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3143240" y="4129389"/>
            <a:ext cx="2357454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นางนิสารัตน์  ภิรมย์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ภักดิ์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1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528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4.14</a:t>
            </a:r>
          </a:p>
        </p:txBody>
      </p:sp>
      <p:pic>
        <p:nvPicPr>
          <p:cNvPr id="12" name="รูปภาพ 11"/>
          <p:cNvPicPr/>
          <p:nvPr/>
        </p:nvPicPr>
        <p:blipFill>
          <a:blip r:embed="rId3" cstate="print"/>
          <a:srcRect l="29815" t="8940" r="29966" b="28014"/>
          <a:stretch>
            <a:fillRect/>
          </a:stretch>
        </p:blipFill>
        <p:spPr bwMode="auto">
          <a:xfrm>
            <a:off x="3428992" y="1824032"/>
            <a:ext cx="178595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สี่เหลี่ยมผืนผ้า 8"/>
          <p:cNvSpPr/>
          <p:nvPr/>
        </p:nvSpPr>
        <p:spPr>
          <a:xfrm>
            <a:off x="5572132" y="271462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00034" y="1142990"/>
            <a:ext cx="7329229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4.17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แจ้งให้ทราบจากกลุ่มงานบริหารทรัพยากรบุคคล</a:t>
            </a:r>
            <a:endParaRPr lang="en-US" sz="1800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528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1785932"/>
            <a:ext cx="1842874" cy="2424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10"/>
          <p:cNvSpPr txBox="1"/>
          <p:nvPr/>
        </p:nvSpPr>
        <p:spPr>
          <a:xfrm>
            <a:off x="3062277" y="4214824"/>
            <a:ext cx="2571768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นาง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ฑี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รากุล    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อุยนันท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พิทักษ์         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5572132" y="271462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406294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528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4.19</a:t>
            </a:r>
          </a:p>
        </p:txBody>
      </p:sp>
      <p:pic>
        <p:nvPicPr>
          <p:cNvPr id="8" name="รูปภาพ 7"/>
          <p:cNvPicPr/>
          <p:nvPr/>
        </p:nvPicPr>
        <p:blipFill>
          <a:blip r:embed="rId3" cstate="print"/>
          <a:srcRect l="25594" t="7635" r="25882" b="6053"/>
          <a:stretch>
            <a:fillRect/>
          </a:stretch>
        </p:blipFill>
        <p:spPr bwMode="auto">
          <a:xfrm>
            <a:off x="3071802" y="1714494"/>
            <a:ext cx="207170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0"/>
          <p:cNvSpPr txBox="1"/>
          <p:nvPr/>
        </p:nvSpPr>
        <p:spPr>
          <a:xfrm>
            <a:off x="3000364" y="4071948"/>
            <a:ext cx="2184416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นายกิตติพงศ์   โตสติ</a:t>
            </a:r>
            <a:r>
              <a:rPr lang="th-TH" sz="24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</a:t>
            </a: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428595" y="1119836"/>
            <a:ext cx="5143537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4.18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แจ้งให้ทราบจากกลุ่ม</a:t>
            </a:r>
            <a:r>
              <a:rPr lang="th-TH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itchFamily="18" charset="-34"/>
              </a:rPr>
              <a:t>กฏหมาย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5500694" y="2643188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5500694" y="2643188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" y="17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857224" y="25287"/>
            <a:ext cx="8858312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42910" y="1214428"/>
            <a:ext cx="564360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4.19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แจ้งให้ทราบจากกลุ่มงานทันตสาธารณสุข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pic>
        <p:nvPicPr>
          <p:cNvPr id="28679" name="Picture 2" descr="S__83313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2831" y="1755788"/>
            <a:ext cx="1871663" cy="2601912"/>
          </a:xfrm>
          <a:prstGeom prst="rect">
            <a:avLst/>
          </a:prstGeom>
          <a:noFill/>
          <a:ln w="22225">
            <a:solidFill>
              <a:srgbClr val="FF99FF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0"/>
          <p:cNvSpPr txBox="1"/>
          <p:nvPr/>
        </p:nvSpPr>
        <p:spPr>
          <a:xfrm>
            <a:off x="3153819" y="4357700"/>
            <a:ext cx="2827891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ทพญ.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ณภัสภรณ์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วิ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รุศม์ธนัช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พร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72528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4.12</a:t>
            </a: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5857884" y="2571750"/>
            <a:ext cx="171451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5786446" y="2571750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57158" y="1214428"/>
            <a:ext cx="792961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4.20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เรื่อง แจ้งให้ทราบจากกลุ่มงานอนามัยสิ่งแวดล้อมและอาชีวอนามัย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30000" t="20000" r="11667" b="25000"/>
          <a:stretch>
            <a:fillRect/>
          </a:stretch>
        </p:blipFill>
        <p:spPr bwMode="auto">
          <a:xfrm>
            <a:off x="3419872" y="1804045"/>
            <a:ext cx="193207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8609104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4.21</a:t>
            </a:r>
          </a:p>
        </p:txBody>
      </p:sp>
      <p:sp>
        <p:nvSpPr>
          <p:cNvPr id="8" name="TextBox 10"/>
          <p:cNvSpPr txBox="1"/>
          <p:nvPr/>
        </p:nvSpPr>
        <p:spPr>
          <a:xfrm>
            <a:off x="3171463" y="4253225"/>
            <a:ext cx="2428892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นายทรง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วิทย์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ภิรมย์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ภักดิ์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5786446" y="2571750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11560" y="1168102"/>
            <a:ext cx="77768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4.21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เรื่องแจ้งให้ทราบจากกลุ่มงานควบคุมโรคไม่ติดต่อ สุขภาพจิตและยาเสพติด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pic>
        <p:nvPicPr>
          <p:cNvPr id="22535" name="รูปภาพ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8992" y="1785932"/>
            <a:ext cx="1940659" cy="2325912"/>
          </a:xfrm>
          <a:prstGeom prst="rect">
            <a:avLst/>
          </a:prstGeom>
          <a:noFill/>
          <a:ln w="349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10"/>
          <p:cNvSpPr txBox="1"/>
          <p:nvPr/>
        </p:nvSpPr>
        <p:spPr>
          <a:xfrm>
            <a:off x="3286116" y="4143386"/>
            <a:ext cx="2214578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พิบูลย์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รองศิ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ริคง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95230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4.16</a:t>
            </a: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5767396" y="2571750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00034" y="1214428"/>
            <a:ext cx="760434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4.22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เรื่อง แจ้งให้ทราบจากกลุ่มงานการแพทย์แผนไทย</a:t>
            </a:r>
            <a:r>
              <a:rPr lang="th-TH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และการแพทย์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ทางเลือก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6" name="TextBox 10"/>
          <p:cNvSpPr txBox="1"/>
          <p:nvPr/>
        </p:nvSpPr>
        <p:spPr>
          <a:xfrm>
            <a:off x="3267876" y="4136515"/>
            <a:ext cx="2304256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นางวันเพ็ญ  นิโรภาส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21296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4.20</a:t>
            </a:r>
          </a:p>
        </p:txBody>
      </p:sp>
      <p:pic>
        <p:nvPicPr>
          <p:cNvPr id="10" name="รูปภาพ 9"/>
          <p:cNvPicPr/>
          <p:nvPr/>
        </p:nvPicPr>
        <p:blipFill>
          <a:blip r:embed="rId3" cstate="print"/>
          <a:srcRect l="44675" t="8385" r="11935" b="20357"/>
          <a:stretch>
            <a:fillRect/>
          </a:stretch>
        </p:blipFill>
        <p:spPr bwMode="auto">
          <a:xfrm>
            <a:off x="3553628" y="1779061"/>
            <a:ext cx="1755259" cy="2345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สี่เหลี่ยมผืนผ้า 10"/>
          <p:cNvSpPr/>
          <p:nvPr/>
        </p:nvSpPr>
        <p:spPr>
          <a:xfrm>
            <a:off x="5786446" y="2571750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142976" y="1500180"/>
            <a:ext cx="678661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</a:t>
            </a: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23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แจ้งให้ทราบจากโรงพยาบาลชุมชน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pic>
        <p:nvPicPr>
          <p:cNvPr id="29703" name="Picture 2" descr="doctor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75" b="1686"/>
          <a:stretch>
            <a:fillRect/>
          </a:stretch>
        </p:blipFill>
        <p:spPr bwMode="auto">
          <a:xfrm>
            <a:off x="439686" y="2135837"/>
            <a:ext cx="1409710" cy="1643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560336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4.22</a:t>
            </a:r>
          </a:p>
        </p:txBody>
      </p:sp>
      <p:pic>
        <p:nvPicPr>
          <p:cNvPr id="15" name="รูปภาพ 14"/>
          <p:cNvPicPr/>
          <p:nvPr/>
        </p:nvPicPr>
        <p:blipFill>
          <a:blip r:embed="rId4" cstate="print"/>
          <a:srcRect l="27601" t="15257" r="27425" b="16981"/>
          <a:stretch>
            <a:fillRect/>
          </a:stretch>
        </p:blipFill>
        <p:spPr bwMode="auto">
          <a:xfrm>
            <a:off x="2108201" y="2143122"/>
            <a:ext cx="131922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รูปภาพ 13"/>
          <p:cNvPicPr/>
          <p:nvPr/>
        </p:nvPicPr>
        <p:blipFill>
          <a:blip r:embed="rId5"/>
          <a:srcRect l="1019" r="1322" b="4743"/>
          <a:stretch>
            <a:fillRect/>
          </a:stretch>
        </p:blipFill>
        <p:spPr bwMode="auto">
          <a:xfrm>
            <a:off x="3761238" y="2135837"/>
            <a:ext cx="1277487" cy="1644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สี่เหลี่ยมผืนผ้า 11"/>
          <p:cNvSpPr/>
          <p:nvPr/>
        </p:nvSpPr>
        <p:spPr>
          <a:xfrm>
            <a:off x="3214678" y="414338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3214678" y="414338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7" name="รูปภาพ 16"/>
          <p:cNvPicPr/>
          <p:nvPr/>
        </p:nvPicPr>
        <p:blipFill>
          <a:blip r:embed="rId6" cstate="print"/>
          <a:srcRect l="29755" r="29694" b="11687"/>
          <a:stretch>
            <a:fillRect/>
          </a:stretch>
        </p:blipFill>
        <p:spPr bwMode="auto">
          <a:xfrm>
            <a:off x="7105668" y="2143122"/>
            <a:ext cx="135732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รูปภาพ 17" descr="http://www.laemngophos.org/images/personnel/doctor.jpg"/>
          <p:cNvPicPr/>
          <p:nvPr/>
        </p:nvPicPr>
        <p:blipFill>
          <a:blip r:embed="rId7"/>
          <a:srcRect b="10275"/>
          <a:stretch>
            <a:fillRect/>
          </a:stretch>
        </p:blipFill>
        <p:spPr bwMode="auto">
          <a:xfrm>
            <a:off x="5376868" y="2143122"/>
            <a:ext cx="135732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" y="3746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928662" y="19363"/>
            <a:ext cx="8395866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91678" y="1155974"/>
            <a:ext cx="756084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๔.24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แจ้งให้ทราบจากสำนักงานสาธารณสุขอำเภอ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pic>
        <p:nvPicPr>
          <p:cNvPr id="30727" name="รูปภาพ 6" descr="C:\Users\chai\AppData\Local\Microsoft\Windows\INetCache\Content.Word\S__10780819.jpg"/>
          <p:cNvPicPr>
            <a:picLocks noChangeAspect="1" noChangeArrowheads="1"/>
          </p:cNvPicPr>
          <p:nvPr/>
        </p:nvPicPr>
        <p:blipFill>
          <a:blip r:embed="rId3">
            <a:lum bright="10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682" y="1943264"/>
            <a:ext cx="2126760" cy="15033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596912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4.23</a:t>
            </a:r>
          </a:p>
        </p:txBody>
      </p:sp>
      <p:pic>
        <p:nvPicPr>
          <p:cNvPr id="12" name="รูปภาพ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1770768"/>
            <a:ext cx="1366847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รูปภาพ 13"/>
          <p:cNvPicPr/>
          <p:nvPr/>
        </p:nvPicPr>
        <p:blipFill>
          <a:blip r:embed="rId5"/>
          <a:srcRect l="43703" t="43026" r="44323" b="31874"/>
          <a:stretch>
            <a:fillRect/>
          </a:stretch>
        </p:blipFill>
        <p:spPr bwMode="auto">
          <a:xfrm>
            <a:off x="2268168" y="1785932"/>
            <a:ext cx="135732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รูปภาพ 14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7584" y="1770389"/>
            <a:ext cx="1369397" cy="1555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รูปภาพ 15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95256" y="1768282"/>
            <a:ext cx="1414473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รูปภาพ 17"/>
          <p:cNvPicPr/>
          <p:nvPr/>
        </p:nvPicPr>
        <p:blipFill>
          <a:blip r:embed="rId8"/>
          <a:srcRect l="57774" t="30234" r="25892" b="32052"/>
          <a:stretch>
            <a:fillRect/>
          </a:stretch>
        </p:blipFill>
        <p:spPr bwMode="auto">
          <a:xfrm>
            <a:off x="3047418" y="3404864"/>
            <a:ext cx="135732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รูปภาพ 18"/>
          <p:cNvPicPr/>
          <p:nvPr/>
        </p:nvPicPr>
        <p:blipFill>
          <a:blip r:embed="rId9"/>
          <a:srcRect l="52443" t="16068" r="34039" b="53219"/>
          <a:stretch>
            <a:fillRect/>
          </a:stretch>
        </p:blipFill>
        <p:spPr bwMode="auto">
          <a:xfrm>
            <a:off x="3720130" y="1778117"/>
            <a:ext cx="128588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รูปภาพ 19"/>
          <p:cNvPicPr/>
          <p:nvPr/>
        </p:nvPicPr>
        <p:blipFill>
          <a:blip r:embed="rId10"/>
          <a:srcRect l="3098" t="26185" r="82966" b="41987"/>
          <a:stretch>
            <a:fillRect/>
          </a:stretch>
        </p:blipFill>
        <p:spPr bwMode="auto">
          <a:xfrm>
            <a:off x="4492658" y="3404864"/>
            <a:ext cx="128588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สี่เหลี่ยมผืนผ้า 16"/>
          <p:cNvSpPr/>
          <p:nvPr/>
        </p:nvSpPr>
        <p:spPr>
          <a:xfrm>
            <a:off x="6286512" y="378619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6286512" y="378619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928662" y="19363"/>
            <a:ext cx="8395866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285720" y="1546205"/>
            <a:ext cx="8072494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2400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4.25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เรื่องแจ้งให้ทราบจากชมรมผู้อำนวยการโรงพยาบาลส่งเสริมสุขภาพตำบล  จังหวัดตราด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96912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4.24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500430" y="307181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500430" y="307181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8651875" y="50800"/>
            <a:ext cx="250825" cy="5103813"/>
          </a:xfrm>
          <a:prstGeom prst="re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8902700" y="50800"/>
            <a:ext cx="252413" cy="5103813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5942" y="0"/>
            <a:ext cx="9144000" cy="915988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5" name="รูปห้าเหลี่ยม 4"/>
          <p:cNvSpPr/>
          <p:nvPr/>
        </p:nvSpPr>
        <p:spPr>
          <a:xfrm rot="5400000">
            <a:off x="-10301" y="-10269"/>
            <a:ext cx="1440160" cy="1419622"/>
          </a:xfrm>
          <a:prstGeom prst="homePlate">
            <a:avLst>
              <a:gd name="adj" fmla="val 36093"/>
            </a:avLst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3" name="Picture 2" descr="ผลการค้นหารูปภาพสำหรับ กระทรวงการสาธารณสุ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47471" y="41079"/>
            <a:ext cx="1113514" cy="100625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ชื่อเรื่อง 3"/>
          <p:cNvSpPr txBox="1">
            <a:spLocks/>
          </p:cNvSpPr>
          <p:nvPr/>
        </p:nvSpPr>
        <p:spPr>
          <a:xfrm>
            <a:off x="-694881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ระเบียบวาระก่อนการประชุม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9" name="แผนผังลำดับงาน: แยก 8"/>
          <p:cNvSpPr/>
          <p:nvPr/>
        </p:nvSpPr>
        <p:spPr>
          <a:xfrm rot="5400000">
            <a:off x="8686800" y="2924175"/>
            <a:ext cx="685800" cy="254000"/>
          </a:xfrm>
          <a:prstGeom prst="flowChartExtra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0" name="แผนผังลำดับงาน: แยก 9"/>
          <p:cNvSpPr/>
          <p:nvPr/>
        </p:nvSpPr>
        <p:spPr>
          <a:xfrm rot="5400000">
            <a:off x="8439150" y="2932113"/>
            <a:ext cx="685800" cy="254000"/>
          </a:xfrm>
          <a:prstGeom prst="flowChartExtra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3085" name="รูปภาพ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84163" y="3589338"/>
            <a:ext cx="1557338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รูปภาพ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0475" y="3973513"/>
            <a:ext cx="1147763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รูปภาพ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138" y="3986213"/>
            <a:ext cx="1109662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สี่เหลี่ยมผืนผ้า 17"/>
          <p:cNvSpPr/>
          <p:nvPr/>
        </p:nvSpPr>
        <p:spPr>
          <a:xfrm>
            <a:off x="571472" y="1928808"/>
            <a:ext cx="778674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600" b="1" dirty="0">
                <a:latin typeface="TH SarabunIT๙" pitchFamily="34" charset="-34"/>
                <a:cs typeface="TH SarabunIT๙" pitchFamily="34" charset="-34"/>
              </a:rPr>
              <a:t>       </a:t>
            </a:r>
            <a:endParaRPr lang="en-US" sz="24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5" name="สี่เหลี่ยมผืนผ้า 4"/>
          <p:cNvSpPr>
            <a:spLocks noChangeArrowheads="1"/>
          </p:cNvSpPr>
          <p:nvPr/>
        </p:nvSpPr>
        <p:spPr bwMode="auto">
          <a:xfrm>
            <a:off x="1285852" y="2285998"/>
            <a:ext cx="6715172" cy="1015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/>
          <a:p>
            <a:r>
              <a:rPr lang="th-TH" sz="2000" b="1" spc="-20" dirty="0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           </a:t>
            </a:r>
            <a:r>
              <a:rPr lang="th-TH" sz="2000" b="1" spc="-20" dirty="0" smtClean="0">
                <a:solidFill>
                  <a:srgbClr val="0000FF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	</a:t>
            </a:r>
            <a:r>
              <a:rPr lang="th-TH" sz="2000" dirty="0" smtClean="0"/>
              <a:t>10) ด.ช.</a:t>
            </a:r>
            <a:r>
              <a:rPr lang="th-TH" sz="2000" dirty="0" err="1" smtClean="0"/>
              <a:t>ปวัตร</a:t>
            </a:r>
            <a:r>
              <a:rPr lang="th-TH" sz="2000" dirty="0" smtClean="0"/>
              <a:t>   อภิบาลศรี 	  </a:t>
            </a:r>
            <a:r>
              <a:rPr lang="th-TH" sz="2000" dirty="0" smtClean="0"/>
              <a:t>            ระดับชั้น  </a:t>
            </a:r>
            <a:r>
              <a:rPr lang="th-TH" sz="2000" dirty="0" smtClean="0"/>
              <a:t>ป.2/4    </a:t>
            </a:r>
            <a:r>
              <a:rPr lang="th-TH" sz="2000" dirty="0" err="1" smtClean="0"/>
              <a:t>ร.ร.อ</a:t>
            </a:r>
            <a:r>
              <a:rPr lang="th-TH" sz="2000" dirty="0" smtClean="0"/>
              <a:t>นุบาลตราด</a:t>
            </a:r>
            <a:endParaRPr lang="en-US" sz="2000" dirty="0" smtClean="0"/>
          </a:p>
          <a:p>
            <a:r>
              <a:rPr lang="th-TH" sz="2000" dirty="0" smtClean="0"/>
              <a:t>	11) ด.ญ.</a:t>
            </a:r>
            <a:r>
              <a:rPr lang="th-TH" sz="2000" dirty="0" err="1" smtClean="0"/>
              <a:t>ศุภานัน</a:t>
            </a:r>
            <a:r>
              <a:rPr lang="th-TH" sz="2000" dirty="0" smtClean="0"/>
              <a:t>  สุภาภา	 </a:t>
            </a:r>
            <a:r>
              <a:rPr lang="th-TH" sz="2000" dirty="0" smtClean="0"/>
              <a:t>             ระดับชั้น  </a:t>
            </a:r>
            <a:r>
              <a:rPr lang="th-TH" sz="2000" dirty="0" smtClean="0"/>
              <a:t>ป.3/7    </a:t>
            </a:r>
            <a:r>
              <a:rPr lang="th-TH" sz="2000" dirty="0" err="1" smtClean="0"/>
              <a:t>ร.ร.อ</a:t>
            </a:r>
            <a:r>
              <a:rPr lang="th-TH" sz="2000" dirty="0" smtClean="0"/>
              <a:t>นุบาลตราด</a:t>
            </a:r>
            <a:endParaRPr lang="en-US" sz="2000" dirty="0" smtClean="0"/>
          </a:p>
          <a:p>
            <a:r>
              <a:rPr lang="th-TH" sz="2000" dirty="0" smtClean="0"/>
              <a:t>	12) ด.ญ.กมลน</a:t>
            </a:r>
            <a:r>
              <a:rPr lang="th-TH" sz="2000" dirty="0" err="1" smtClean="0"/>
              <a:t>ภัช</a:t>
            </a:r>
            <a:r>
              <a:rPr lang="th-TH" sz="2000" dirty="0" smtClean="0"/>
              <a:t>  </a:t>
            </a:r>
            <a:r>
              <a:rPr lang="th-TH" sz="2000" dirty="0" err="1" smtClean="0"/>
              <a:t>ปัญจ</a:t>
            </a:r>
            <a:r>
              <a:rPr lang="th-TH" sz="2000" dirty="0" smtClean="0"/>
              <a:t>ตระกูล       ระดับชั้น  ป.4/7    </a:t>
            </a:r>
            <a:r>
              <a:rPr lang="th-TH" sz="2000" dirty="0" err="1" smtClean="0"/>
              <a:t>ร.ร.อ</a:t>
            </a:r>
            <a:r>
              <a:rPr lang="th-TH" sz="2000" dirty="0" smtClean="0"/>
              <a:t>นุบาล</a:t>
            </a:r>
            <a:r>
              <a:rPr lang="th-TH" sz="2000" dirty="0" smtClean="0"/>
              <a:t>ตราด</a:t>
            </a:r>
            <a:endParaRPr lang="en-US" sz="2000" dirty="0" smtClean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85852" y="1428742"/>
            <a:ext cx="2500330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0000FF"/>
                </a:solidFill>
              </a:rPr>
              <a:t>โรงเรียนอนุบาลตราด</a:t>
            </a:r>
            <a:endParaRPr lang="th-TH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526976" y="74055"/>
            <a:ext cx="8229600" cy="144655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th-TH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5 เรื่อง เพื่อพิจารณา</a:t>
            </a:r>
            <a:endParaRPr lang="en-US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 algn="l">
              <a:defRPr/>
            </a:pPr>
            <a:endParaRPr lang="th-TH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3643306" y="1857370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ไม่มี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315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" y="17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526976" y="74055"/>
            <a:ext cx="8229600" cy="144655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th-TH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๖ เรื่อง อื่นๆ</a:t>
            </a:r>
            <a:endParaRPr lang="en-US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 algn="l">
              <a:defRPr/>
            </a:pPr>
            <a:endParaRPr lang="th-TH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85720" y="1428742"/>
            <a:ext cx="8358246" cy="2554545"/>
          </a:xfrm>
          <a:prstGeom prst="rect">
            <a:avLst/>
          </a:prstGeom>
          <a:solidFill>
            <a:srgbClr val="CCFFCC">
              <a:alpha val="8300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u="sng" spc="-40" dirty="0" smtClean="0">
                <a:solidFill>
                  <a:srgbClr val="ED2F09"/>
                </a:solidFill>
                <a:latin typeface="TH SarabunIT๙" pitchFamily="34" charset="-34"/>
                <a:cs typeface="TH SarabunIT๙" pitchFamily="34" charset="-34"/>
              </a:rPr>
              <a:t>6.1 กำหนด</a:t>
            </a:r>
            <a:r>
              <a:rPr lang="th-TH" sz="3200" b="1" u="sng" spc="-40" dirty="0">
                <a:solidFill>
                  <a:srgbClr val="ED2F09"/>
                </a:solidFill>
                <a:latin typeface="TH SarabunIT๙" pitchFamily="34" charset="-34"/>
                <a:cs typeface="TH SarabunIT๙" pitchFamily="34" charset="-34"/>
              </a:rPr>
              <a:t>วันประชุม </a:t>
            </a:r>
            <a:r>
              <a:rPr lang="th-TH" sz="3200" b="1" u="sng" spc="-40" dirty="0" err="1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คป</a:t>
            </a:r>
            <a:r>
              <a:rPr lang="th-TH" sz="3200" b="1" u="sng" spc="-40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สจ.</a:t>
            </a:r>
            <a:r>
              <a:rPr lang="th-TH" sz="3200" b="1" u="sng" spc="-40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ตราด </a:t>
            </a:r>
            <a:r>
              <a:rPr lang="th-TH" sz="3200" b="1" u="sng" spc="-40" dirty="0" smtClean="0">
                <a:solidFill>
                  <a:srgbClr val="ED2F09"/>
                </a:solidFill>
                <a:latin typeface="TH SarabunIT๙" pitchFamily="34" charset="-34"/>
                <a:cs typeface="TH SarabunIT๙" pitchFamily="34" charset="-34"/>
              </a:rPr>
              <a:t>ประจำเดือน </a:t>
            </a:r>
            <a:r>
              <a:rPr lang="th-TH" sz="3200" b="1" u="sng" spc="-40" dirty="0" smtClean="0">
                <a:solidFill>
                  <a:srgbClr val="ED2F09"/>
                </a:solidFill>
                <a:latin typeface="TH SarabunIT๙" pitchFamily="34" charset="-34"/>
                <a:cs typeface="TH SarabunIT๙" pitchFamily="34" charset="-34"/>
              </a:rPr>
              <a:t>ตุลาคม </a:t>
            </a:r>
            <a:r>
              <a:rPr lang="th-TH" sz="3200" b="1" u="sng" spc="-40" dirty="0">
                <a:solidFill>
                  <a:srgbClr val="ED2F09"/>
                </a:solidFill>
                <a:latin typeface="TH SarabunIT๙" pitchFamily="34" charset="-34"/>
                <a:cs typeface="TH SarabunIT๙" pitchFamily="34" charset="-34"/>
              </a:rPr>
              <a:t>2566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spc="-40" dirty="0" smtClean="0">
                <a:solidFill>
                  <a:srgbClr val="DA04DF"/>
                </a:solidFill>
                <a:latin typeface="TH SarabunIT๙" pitchFamily="34" charset="-34"/>
                <a:cs typeface="TH SarabunIT๙" pitchFamily="34" charset="-34"/>
              </a:rPr>
              <a:t>ใน</a:t>
            </a:r>
            <a:r>
              <a:rPr lang="th-TH" sz="3200" b="1" spc="-40" dirty="0" smtClean="0">
                <a:solidFill>
                  <a:srgbClr val="DA04DF"/>
                </a:solidFill>
                <a:latin typeface="TH SarabunIT๙" pitchFamily="34" charset="-34"/>
                <a:cs typeface="TH SarabunIT๙" pitchFamily="34" charset="-34"/>
              </a:rPr>
              <a:t>วันอังคารที่ 31 ตุลาคม  </a:t>
            </a:r>
            <a:r>
              <a:rPr lang="th-TH" sz="3200" b="1" spc="-40" dirty="0">
                <a:solidFill>
                  <a:srgbClr val="DA04DF"/>
                </a:solidFill>
                <a:latin typeface="TH SarabunIT๙" pitchFamily="34" charset="-34"/>
                <a:cs typeface="TH SarabunIT๙" pitchFamily="34" charset="-34"/>
              </a:rPr>
              <a:t>2566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spc="-40" dirty="0">
                <a:solidFill>
                  <a:srgbClr val="1AA61D"/>
                </a:solidFill>
                <a:latin typeface="TH SarabunIT๙" pitchFamily="34" charset="-34"/>
                <a:cs typeface="TH SarabunIT๙" pitchFamily="34" charset="-34"/>
              </a:rPr>
              <a:t>เวลา  </a:t>
            </a:r>
            <a:r>
              <a:rPr lang="th-TH" sz="3200" b="1" spc="-40" dirty="0" smtClean="0">
                <a:solidFill>
                  <a:srgbClr val="1AA61D"/>
                </a:solidFill>
                <a:latin typeface="TH SarabunIT๙" pitchFamily="34" charset="-34"/>
                <a:cs typeface="TH SarabunIT๙" pitchFamily="34" charset="-34"/>
              </a:rPr>
              <a:t>13.30 </a:t>
            </a:r>
            <a:r>
              <a:rPr lang="th-TH" sz="3200" b="1" spc="-40" dirty="0">
                <a:solidFill>
                  <a:srgbClr val="1AA61D"/>
                </a:solidFill>
                <a:latin typeface="TH SarabunIT๙" pitchFamily="34" charset="-34"/>
                <a:cs typeface="TH SarabunIT๙" pitchFamily="34" charset="-34"/>
              </a:rPr>
              <a:t>- 16.30 น.</a:t>
            </a:r>
          </a:p>
          <a:p>
            <a:pPr algn="ctr"/>
            <a:r>
              <a:rPr lang="th-TH" sz="3200" b="1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ณ </a:t>
            </a:r>
            <a:r>
              <a:rPr lang="th-TH" sz="32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ห้องประชุมพลอยแดงค่าล้ำ สำนักงานสาธารณสุขจังหวัดตราด</a:t>
            </a:r>
            <a:endParaRPr lang="th-TH" sz="3200" b="1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th-TH" sz="3200" b="1" dirty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หากมีการเปลี่ยนแปลง จะแจ้งให้ทราบอีกครั้ง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590872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๑ เรื่องประธานแจ้งที่ประชุมทราบ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95536" y="1740753"/>
            <a:ext cx="8248430" cy="58477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solidFill>
                  <a:sysClr val="windowText" lastClr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๑.๑ เรื่องแจ้งให้ทราบ จากการประชุมหัวหน้าส่วนราชการจังหวัดตราด</a:t>
            </a:r>
            <a:endParaRPr lang="th-TH" sz="3200" dirty="0">
              <a:solidFill>
                <a:sysClr val="windowText" lastClr="000000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590872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๑ เรื่องประธานแจ้งที่ประชุมทราบ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101" name="TextBox 3"/>
          <p:cNvSpPr txBox="1">
            <a:spLocks noChangeArrowheads="1"/>
          </p:cNvSpPr>
          <p:nvPr/>
        </p:nvSpPr>
        <p:spPr bwMode="auto">
          <a:xfrm>
            <a:off x="2285984" y="3857635"/>
            <a:ext cx="4714908" cy="830997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2400" b="1" dirty="0" err="1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นายธนะวัฒน์</a:t>
            </a:r>
            <a:r>
              <a:rPr lang="th-TH" sz="2400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  วงศ์ผัน</a:t>
            </a:r>
          </a:p>
          <a:p>
            <a:pPr algn="ctr" eaLnBrk="1" hangingPunct="1"/>
            <a:r>
              <a:rPr lang="th-TH" sz="2400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นายแพทย์สาธารณสุขจังหวัดตราด</a:t>
            </a:r>
          </a:p>
        </p:txBody>
      </p:sp>
      <p:pic>
        <p:nvPicPr>
          <p:cNvPr id="35844" name="Picture 4" descr="http://www.trathealth.com/images/personnel/thanawat.jpg"/>
          <p:cNvPicPr>
            <a:picLocks noChangeAspect="1" noChangeArrowheads="1"/>
          </p:cNvPicPr>
          <p:nvPr/>
        </p:nvPicPr>
        <p:blipFill>
          <a:blip r:embed="rId3" cstate="print"/>
          <a:srcRect l="3571" t="911" r="3571" b="2442"/>
          <a:stretch>
            <a:fillRect/>
          </a:stretch>
        </p:blipFill>
        <p:spPr bwMode="auto">
          <a:xfrm>
            <a:off x="3714744" y="1071552"/>
            <a:ext cx="1928826" cy="26706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590872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๑ เรื่องประธานแจ้งที่ประชุมทราบ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5127" name="สี่เหลี่ยมผืนผ้า 4"/>
          <p:cNvSpPr>
            <a:spLocks noChangeArrowheads="1"/>
          </p:cNvSpPr>
          <p:nvPr/>
        </p:nvSpPr>
        <p:spPr bwMode="auto">
          <a:xfrm>
            <a:off x="395288" y="1474787"/>
            <a:ext cx="8054975" cy="1077218"/>
          </a:xfrm>
          <a:prstGeom prst="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๑.๒</a:t>
            </a:r>
            <a:r>
              <a:rPr lang="th-TH" sz="3200" b="1" dirty="0">
                <a:latin typeface="KodchiangUPC" panose="02020603050405020304" pitchFamily="18" charset="-34"/>
                <a:cs typeface="KodchiangUPC" panose="02020603050405020304" pitchFamily="18" charset="-34"/>
              </a:rPr>
              <a:t> เรื่องแจ้งให้ทราบ จากการประชุมกระทรวงสาธารณสุข/เขตสุขภาพที่ ๖/  </a:t>
            </a:r>
            <a:r>
              <a:rPr lang="th-TH" sz="3200" b="1" dirty="0" err="1">
                <a:latin typeface="KodchiangUPC" panose="02020603050405020304" pitchFamily="18" charset="-34"/>
                <a:cs typeface="KodchiangUPC" panose="02020603050405020304" pitchFamily="18" charset="-34"/>
              </a:rPr>
              <a:t>สปสช.</a:t>
            </a:r>
            <a:r>
              <a:rPr lang="th-TH" sz="3200" b="1" dirty="0">
                <a:latin typeface="KodchiangUPC" panose="02020603050405020304" pitchFamily="18" charset="-34"/>
                <a:cs typeface="KodchiangUPC" panose="02020603050405020304" pitchFamily="18" charset="-34"/>
              </a:rPr>
              <a:t>เขต ๖</a:t>
            </a:r>
            <a:r>
              <a:rPr lang="en-US" sz="3200" b="1" dirty="0"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  <a:r>
              <a:rPr lang="th-TH" sz="3200" b="1" dirty="0">
                <a:latin typeface="KodchiangUPC" panose="02020603050405020304" pitchFamily="18" charset="-34"/>
                <a:cs typeface="KodchiangUPC" panose="02020603050405020304" pitchFamily="18" charset="-34"/>
              </a:rPr>
              <a:t>ระยอง และการประชุม อื่นๆ</a:t>
            </a:r>
            <a:endParaRPr lang="th-TH" sz="3200" dirty="0"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9" name="สี่เหลี่ยมผืนผ้า 4"/>
          <p:cNvSpPr>
            <a:spLocks noChangeArrowheads="1"/>
          </p:cNvSpPr>
          <p:nvPr/>
        </p:nvSpPr>
        <p:spPr bwMode="auto">
          <a:xfrm>
            <a:off x="1500166" y="2928940"/>
            <a:ext cx="6429420" cy="584775"/>
          </a:xfrm>
          <a:prstGeom prst="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1.2.1</a:t>
            </a:r>
            <a:r>
              <a:rPr lang="th-TH" sz="3200" b="1" dirty="0">
                <a:latin typeface="KodchiangUPC" panose="02020603050405020304" pitchFamily="18" charset="-34"/>
                <a:cs typeface="KodchiangUPC" panose="02020603050405020304" pitchFamily="18" charset="-34"/>
              </a:rPr>
              <a:t> สรุปการประชุมคณะกรรมการเขตสุขภาพที่ ๖</a:t>
            </a:r>
            <a:endParaRPr lang="th-TH" sz="3200" dirty="0"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>
            <a:spLocks noChangeArrowheads="1"/>
          </p:cNvSpPr>
          <p:nvPr/>
        </p:nvSpPr>
        <p:spPr bwMode="auto">
          <a:xfrm>
            <a:off x="3714744" y="2786064"/>
            <a:ext cx="1214446" cy="523220"/>
          </a:xfrm>
          <a:prstGeom prst="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512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590872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๑ เรื่องประธานแจ้งที่ประชุมทราบ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5" name="สี่เหลี่ยมผืนผ้า 4"/>
          <p:cNvSpPr>
            <a:spLocks noChangeArrowheads="1"/>
          </p:cNvSpPr>
          <p:nvPr/>
        </p:nvSpPr>
        <p:spPr bwMode="auto">
          <a:xfrm>
            <a:off x="714348" y="1714494"/>
            <a:ext cx="7643866" cy="584775"/>
          </a:xfrm>
          <a:prstGeom prst="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  </a:t>
            </a:r>
            <a:r>
              <a:rPr lang="th-TH" b="1" dirty="0">
                <a:latin typeface="TH SarabunIT๙" pitchFamily="34" charset="-34"/>
                <a:cs typeface="TH SarabunIT๙" pitchFamily="34" charset="-34"/>
              </a:rPr>
              <a:t>1.2.2</a:t>
            </a:r>
            <a:r>
              <a:rPr lang="th-TH" b="1" dirty="0">
                <a:latin typeface="KodchiangUPC" panose="02020603050405020304" pitchFamily="18" charset="-34"/>
                <a:cs typeface="KodchiangUPC" panose="02020603050405020304" pitchFamily="18" charset="-34"/>
              </a:rPr>
              <a:t> สรุปการประชุมคณะอนุกรรมการหลักประกันสุขภาพเขต 6 ระยอง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	</a:t>
            </a:r>
            <a:endParaRPr lang="th-TH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643306" y="2786064"/>
            <a:ext cx="171451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285852" y="147285"/>
            <a:ext cx="7881961" cy="64633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๒ เรื่อง รับรองรายงานการประชุมครั้ง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ที่ 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๘/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๒๕๖๖</a:t>
            </a:r>
            <a:endParaRPr lang="th-TH" sz="36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SarabunIT๙" pitchFamily="34" charset="-34"/>
              <a:ea typeface="MS PGothic" pitchFamily="34" charset="-128"/>
              <a:cs typeface="TH SarabunIT๙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86560" y="1420935"/>
            <a:ext cx="8244408" cy="2677656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thai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กลุ่มงานพัฒนายุทธศาสตร์สาธารณสุข ฝ่ายเลขานุการการประชุม </a:t>
            </a:r>
            <a:r>
              <a:rPr lang="th-TH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คปสจ</a:t>
            </a:r>
            <a:r>
              <a:rPr lang="en-US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ตราด  ได้จัดทำรายงานการประชุม  </a:t>
            </a:r>
            <a:r>
              <a:rPr lang="th-TH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คปสจ</a:t>
            </a:r>
            <a:r>
              <a:rPr lang="en-US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ตราด ครั้งที่ 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8</a:t>
            </a:r>
            <a:r>
              <a:rPr lang="en-US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/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๒๕66 วันที่ 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31 สิงหาคม 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พ.ศ. 2566 ไว้ใน </a:t>
            </a:r>
            <a:r>
              <a:rPr lang="en-US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Website www.trathealth.com 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ของสำนักงานสาธารณสุขจังหวัดตราด และแจ้งให้ </a:t>
            </a:r>
            <a:r>
              <a:rPr lang="th-TH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คป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สจ.ทุกท่านทราบ ผ่านทาง </a:t>
            </a:r>
            <a:r>
              <a:rPr lang="en-US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line 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หากมีข้อแก้ไขขอให้แจ้งกลับมายังฝ่ายเลขาฯ  ภายในวันที่ </a:t>
            </a:r>
            <a:r>
              <a:rPr lang="en-US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10 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กันยายน พ.ศ. 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2566    </a:t>
            </a:r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- ไม่มีผู้ขอแก้ไข -</a:t>
            </a:r>
            <a:endParaRPr lang="en-US" dirty="0" smtClean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endParaRPr lang="en-US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สี่เหลี่ยมผืนผ้า 5">
            <a:hlinkClick r:id="rId3" action="ppaction://hlinkfile"/>
          </p:cNvPr>
          <p:cNvSpPr/>
          <p:nvPr/>
        </p:nvSpPr>
        <p:spPr>
          <a:xfrm>
            <a:off x="5500694" y="3571882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1)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9417</TotalTime>
  <Words>1462</Words>
  <Application>Microsoft Office PowerPoint</Application>
  <PresentationFormat>นำเสนอทางหน้าจอ (16:9)</PresentationFormat>
  <Paragraphs>217</Paragraphs>
  <Slides>41</Slides>
  <Notes>5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41</vt:i4>
      </vt:variant>
    </vt:vector>
  </HeadingPairs>
  <TitlesOfParts>
    <vt:vector size="42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ภาพนิ่ง 26</vt:lpstr>
      <vt:lpstr>ภาพนิ่ง 27</vt:lpstr>
      <vt:lpstr>ภาพนิ่ง 28</vt:lpstr>
      <vt:lpstr>ภาพนิ่ง 29</vt:lpstr>
      <vt:lpstr>ภาพนิ่ง 30</vt:lpstr>
      <vt:lpstr>ภาพนิ่ง 31</vt:lpstr>
      <vt:lpstr>ภาพนิ่ง 32</vt:lpstr>
      <vt:lpstr>ภาพนิ่ง 33</vt:lpstr>
      <vt:lpstr>ภาพนิ่ง 34</vt:lpstr>
      <vt:lpstr>ภาพนิ่ง 35</vt:lpstr>
      <vt:lpstr>ภาพนิ่ง 36</vt:lpstr>
      <vt:lpstr>ภาพนิ่ง 37</vt:lpstr>
      <vt:lpstr>ภาพนิ่ง 38</vt:lpstr>
      <vt:lpstr>ภาพนิ่ง 39</vt:lpstr>
      <vt:lpstr>ภาพนิ่ง 40</vt:lpstr>
      <vt:lpstr>ภาพนิ่ง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tip</dc:creator>
  <cp:lastModifiedBy>Administrator</cp:lastModifiedBy>
  <cp:revision>2279</cp:revision>
  <dcterms:created xsi:type="dcterms:W3CDTF">2019-11-17T09:27:00Z</dcterms:created>
  <dcterms:modified xsi:type="dcterms:W3CDTF">2023-09-28T03:47:23Z</dcterms:modified>
</cp:coreProperties>
</file>